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448" r:id="rId3"/>
    <p:sldId id="442" r:id="rId4"/>
    <p:sldId id="449" r:id="rId5"/>
    <p:sldId id="450"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469" r:id="rId23"/>
    <p:sldId id="451" r:id="rId24"/>
    <p:sldId id="452" r:id="rId25"/>
    <p:sldId id="470" r:id="rId26"/>
    <p:sldId id="471" r:id="rId27"/>
    <p:sldId id="473" r:id="rId28"/>
    <p:sldId id="472" r:id="rId29"/>
    <p:sldId id="44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C4F"/>
    <a:srgbClr val="646D78"/>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43"/>
    <p:restoredTop sz="96281"/>
  </p:normalViewPr>
  <p:slideViewPr>
    <p:cSldViewPr snapToGrid="0" snapToObjects="1">
      <p:cViewPr>
        <p:scale>
          <a:sx n="75" d="100"/>
          <a:sy n="75" d="100"/>
        </p:scale>
        <p:origin x="944" y="1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extLst>
      <p:ext uri="{BB962C8B-B14F-4D97-AF65-F5344CB8AC3E}">
        <p14:creationId xmlns:p14="http://schemas.microsoft.com/office/powerpoint/2010/main" val="2689799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extLst>
      <p:ext uri="{BB962C8B-B14F-4D97-AF65-F5344CB8AC3E}">
        <p14:creationId xmlns:p14="http://schemas.microsoft.com/office/powerpoint/2010/main" val="415070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ADCB3-B250-F147-87B6-AD404EFBB24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2D35983-1CB7-2248-AA03-E1A383F90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51AE43D-3C46-524E-8D04-067263EBD6DD}"/>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5" name="页脚占位符 4">
            <a:extLst>
              <a:ext uri="{FF2B5EF4-FFF2-40B4-BE49-F238E27FC236}">
                <a16:creationId xmlns:a16="http://schemas.microsoft.com/office/drawing/2014/main" id="{6258AD2F-A01E-574A-9E8B-F412C6F9E03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68767D1-D68A-1D46-8CBB-4BB4D97CE16F}"/>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75291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6D303-D83E-7847-9A46-023788621C3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83FFC81-5FA2-6D4A-9607-CB949426FB53}"/>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B9E275C-578D-724A-AD80-1CB43339B895}"/>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5" name="页脚占位符 4">
            <a:extLst>
              <a:ext uri="{FF2B5EF4-FFF2-40B4-BE49-F238E27FC236}">
                <a16:creationId xmlns:a16="http://schemas.microsoft.com/office/drawing/2014/main" id="{3908ED6E-AF36-0846-90B2-02D18324F31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BF7E8D-3508-B14C-8D53-B06F66F388EC}"/>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419649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E290507-A6D6-AC4E-B381-324650EEBE4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BBD3198-70D6-1349-9A32-381D167F3458}"/>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24A88C3-F919-1646-8D79-22426F0919BD}"/>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5" name="页脚占位符 4">
            <a:extLst>
              <a:ext uri="{FF2B5EF4-FFF2-40B4-BE49-F238E27FC236}">
                <a16:creationId xmlns:a16="http://schemas.microsoft.com/office/drawing/2014/main" id="{7367DF43-7BF4-B147-84B0-25727E93FCB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75799FB-36CC-BC4F-8B47-581395CB111B}"/>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378927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44214"/>
      </p:ext>
    </p:extLst>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59A76-6487-7147-9311-3B20930A67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998CF41-3165-9B42-A519-D48AA4789597}"/>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AE51940-20D1-4D4B-91F5-528768FB21E3}"/>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5" name="页脚占位符 4">
            <a:extLst>
              <a:ext uri="{FF2B5EF4-FFF2-40B4-BE49-F238E27FC236}">
                <a16:creationId xmlns:a16="http://schemas.microsoft.com/office/drawing/2014/main" id="{A4198393-AA03-1947-A129-336DC1CA2E4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59DDC0F-4D62-044F-AA70-81ACD11CFC0A}"/>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4213870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C9FCF-A811-6C48-9645-CA11529643F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0386F49-2FE6-DA41-8E08-CA467F9E11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9C3A561-E3AF-D74D-8C23-F7208145E24B}"/>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5" name="页脚占位符 4">
            <a:extLst>
              <a:ext uri="{FF2B5EF4-FFF2-40B4-BE49-F238E27FC236}">
                <a16:creationId xmlns:a16="http://schemas.microsoft.com/office/drawing/2014/main" id="{F7000091-9D63-2649-B809-0F2DA3BD69E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687771-029A-044A-BED2-158986DA9405}"/>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57092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7C99F4-35D9-1147-A770-599A868624E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446FBB2-FC12-E249-921B-C1E802AB6821}"/>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E8C67D77-BA03-4A43-A497-4EEA80B25DC5}"/>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65267B27-CFE4-D54C-9B6B-E9ABFA12ED46}"/>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6" name="页脚占位符 5">
            <a:extLst>
              <a:ext uri="{FF2B5EF4-FFF2-40B4-BE49-F238E27FC236}">
                <a16:creationId xmlns:a16="http://schemas.microsoft.com/office/drawing/2014/main" id="{4587EDF9-E1DA-7C41-80CC-85283689BAD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9DA5E0-1911-5C43-B1EA-BE631D07F044}"/>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3278916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5ADF0-44B6-E74A-8062-8C2FB150481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EF2144-3471-5643-9649-2A79F5ABBB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6B40B213-E883-9141-8F53-101DBE7578FE}"/>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576A26D2-4F85-FD44-8D2B-602A6F642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6A7AB2D5-4B9B-F649-8E62-75CB87E2AF81}"/>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2C2AD5F6-355E-5942-9B14-596A09756197}"/>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8" name="页脚占位符 7">
            <a:extLst>
              <a:ext uri="{FF2B5EF4-FFF2-40B4-BE49-F238E27FC236}">
                <a16:creationId xmlns:a16="http://schemas.microsoft.com/office/drawing/2014/main" id="{049F489D-9737-D945-A26C-61905777826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E55D183-DAF4-224C-8B70-9730DEC6F9E8}"/>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88175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AAF10-11A0-3F48-8C75-F85D1B0F42E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C349879-7B8E-5C49-98D0-40C1EC9A9855}"/>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4" name="页脚占位符 3">
            <a:extLst>
              <a:ext uri="{FF2B5EF4-FFF2-40B4-BE49-F238E27FC236}">
                <a16:creationId xmlns:a16="http://schemas.microsoft.com/office/drawing/2014/main" id="{5E15AB82-17FC-0C4C-B17E-27DBA6541B1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EC9ABD2-3125-8448-95D0-4C18C949FDF7}"/>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315625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550DFC-F6F0-3B41-8752-BB0AF5611B58}"/>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3" name="页脚占位符 2">
            <a:extLst>
              <a:ext uri="{FF2B5EF4-FFF2-40B4-BE49-F238E27FC236}">
                <a16:creationId xmlns:a16="http://schemas.microsoft.com/office/drawing/2014/main" id="{C72D2F0A-1D64-C94F-9C9B-463FFFD9E7F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8B32948-D093-1D49-B282-C7D09DE6473B}"/>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225581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158D6-0EF7-0B42-8A5F-CB77FEE597D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2D77D47-30D2-F94D-844F-2951AF587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399EDC7B-6C36-654E-AA73-B9FDCA888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7975A13-9E35-5A48-B42E-54EF0ADD5822}"/>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6" name="页脚占位符 5">
            <a:extLst>
              <a:ext uri="{FF2B5EF4-FFF2-40B4-BE49-F238E27FC236}">
                <a16:creationId xmlns:a16="http://schemas.microsoft.com/office/drawing/2014/main" id="{899802D1-0C20-A242-98AF-59327123726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B920436-F85C-414D-9762-D2804072EA18}"/>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381958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C598B-0CC0-4248-9FBF-426CBD0AADA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9B5BD16-CA0C-3942-92C8-886DA0D53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62FEA00-30D5-734C-9281-4C3B7F429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9F5AA33-5C67-4844-A32F-1669E4CE7F38}"/>
              </a:ext>
            </a:extLst>
          </p:cNvPr>
          <p:cNvSpPr>
            <a:spLocks noGrp="1"/>
          </p:cNvSpPr>
          <p:nvPr>
            <p:ph type="dt" sz="half" idx="10"/>
          </p:nvPr>
        </p:nvSpPr>
        <p:spPr/>
        <p:txBody>
          <a:bodyPr/>
          <a:lstStyle/>
          <a:p>
            <a:fld id="{8F63ED52-5299-DE4F-A176-C9F074CCC517}" type="datetimeFigureOut">
              <a:rPr kumimoji="1" lang="zh-CN" altLang="en-US" smtClean="0"/>
              <a:t>2021/2/7</a:t>
            </a:fld>
            <a:endParaRPr kumimoji="1" lang="zh-CN" altLang="en-US"/>
          </a:p>
        </p:txBody>
      </p:sp>
      <p:sp>
        <p:nvSpPr>
          <p:cNvPr id="6" name="页脚占位符 5">
            <a:extLst>
              <a:ext uri="{FF2B5EF4-FFF2-40B4-BE49-F238E27FC236}">
                <a16:creationId xmlns:a16="http://schemas.microsoft.com/office/drawing/2014/main" id="{337DF870-DF6C-1A4E-AE05-6447BC09D4E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BA715D9-FA8E-C54E-87B3-4390FEAF27AB}"/>
              </a:ext>
            </a:extLst>
          </p:cNvPr>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4089369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F4D63C4-1F46-9E49-ACBD-599C6E2B52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120CD0A-66A9-954B-A231-B7542AE178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0D05D78-F445-6B4F-8815-748A6AD3DE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3ED52-5299-DE4F-A176-C9F074CCC517}" type="datetimeFigureOut">
              <a:rPr kumimoji="1" lang="zh-CN" altLang="en-US" smtClean="0"/>
              <a:t>2021/2/7</a:t>
            </a:fld>
            <a:endParaRPr kumimoji="1" lang="zh-CN" altLang="en-US"/>
          </a:p>
        </p:txBody>
      </p:sp>
      <p:sp>
        <p:nvSpPr>
          <p:cNvPr id="5" name="页脚占位符 4">
            <a:extLst>
              <a:ext uri="{FF2B5EF4-FFF2-40B4-BE49-F238E27FC236}">
                <a16:creationId xmlns:a16="http://schemas.microsoft.com/office/drawing/2014/main" id="{583A2096-C3DF-1A4D-9350-B99961C13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C7DFAC0-D237-1349-867C-6B88AB253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3B90C-8DE3-0347-89F7-C28044BFC3F2}" type="slidenum">
              <a:rPr kumimoji="1" lang="zh-CN" altLang="en-US" smtClean="0"/>
              <a:t>‹#›</a:t>
            </a:fld>
            <a:endParaRPr kumimoji="1" lang="zh-CN" altLang="en-US"/>
          </a:p>
        </p:txBody>
      </p:sp>
      <p:sp>
        <p:nvSpPr>
          <p:cNvPr id="7" name="日期占位符 3">
            <a:extLst>
              <a:ext uri="{FF2B5EF4-FFF2-40B4-BE49-F238E27FC236}">
                <a16:creationId xmlns:a16="http://schemas.microsoft.com/office/drawing/2014/main" id="{F666C6F7-4AC8-8F4D-8E17-0137878C8B9A}"/>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D45F88-E632-C245-906B-8AB489EC0940}" type="datetimeFigureOut">
              <a:rPr kumimoji="1" lang="zh-CN" altLang="en-US" smtClean="0"/>
              <a:pPr/>
              <a:t>2021/2/7</a:t>
            </a:fld>
            <a:endParaRPr kumimoji="1" lang="zh-CN" altLang="en-US"/>
          </a:p>
        </p:txBody>
      </p:sp>
      <p:sp>
        <p:nvSpPr>
          <p:cNvPr id="8" name="灯片编号占位符 5">
            <a:extLst>
              <a:ext uri="{FF2B5EF4-FFF2-40B4-BE49-F238E27FC236}">
                <a16:creationId xmlns:a16="http://schemas.microsoft.com/office/drawing/2014/main" id="{7A36AECB-4269-5D49-99E3-980317AFA49B}"/>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01D74B-0CB1-FC45-9F9D-7F8399E00490}" type="slidenum">
              <a:rPr kumimoji="1" lang="zh-CN" altLang="en-US" smtClean="0"/>
              <a:pPr/>
              <a:t>‹#›</a:t>
            </a:fld>
            <a:endParaRPr kumimoji="1" lang="zh-CN" altLang="en-US"/>
          </a:p>
        </p:txBody>
      </p:sp>
      <p:sp>
        <p:nvSpPr>
          <p:cNvPr id="9" name="矩形 8">
            <a:extLst>
              <a:ext uri="{FF2B5EF4-FFF2-40B4-BE49-F238E27FC236}">
                <a16:creationId xmlns:a16="http://schemas.microsoft.com/office/drawing/2014/main" id="{1F1DF406-836B-6544-A6C3-E0FB7A036A67}"/>
              </a:ext>
            </a:extLst>
          </p:cNvPr>
          <p:cNvSpPr/>
          <p:nvPr userDrawn="1"/>
        </p:nvSpPr>
        <p:spPr>
          <a:xfrm>
            <a:off x="8245929" y="5927270"/>
            <a:ext cx="3946071" cy="930729"/>
          </a:xfrm>
          <a:prstGeom prst="rect">
            <a:avLst/>
          </a:prstGeom>
          <a:solidFill>
            <a:schemeClr val="tx1">
              <a:lumMod val="95000"/>
              <a:lumOff val="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方正兰亭刊黑_GBK"/>
              <a:ea typeface="方正兰亭刊黑_GBK"/>
              <a:cs typeface="方正兰亭刊黑_GBK"/>
              <a:sym typeface="方正兰亭刊黑_GBK"/>
            </a:endParaRPr>
          </a:p>
        </p:txBody>
      </p:sp>
      <p:sp>
        <p:nvSpPr>
          <p:cNvPr id="10" name="文本框 9">
            <a:extLst>
              <a:ext uri="{FF2B5EF4-FFF2-40B4-BE49-F238E27FC236}">
                <a16:creationId xmlns:a16="http://schemas.microsoft.com/office/drawing/2014/main" id="{03679575-09AA-C148-9C28-4973B3149346}"/>
              </a:ext>
            </a:extLst>
          </p:cNvPr>
          <p:cNvSpPr txBox="1"/>
          <p:nvPr userDrawn="1"/>
        </p:nvSpPr>
        <p:spPr>
          <a:xfrm>
            <a:off x="8822872" y="6038691"/>
            <a:ext cx="3369128" cy="707886"/>
          </a:xfrm>
          <a:prstGeom prst="rect">
            <a:avLst/>
          </a:prstGeom>
          <a:noFill/>
        </p:spPr>
        <p:txBody>
          <a:bodyPr wrap="square" rtlCol="0">
            <a:spAutoFit/>
          </a:bodyPr>
          <a:lstStyle/>
          <a:p>
            <a:r>
              <a:rPr kumimoji="1" lang="zh-CN" altLang="en-US" sz="4000" dirty="0">
                <a:solidFill>
                  <a:schemeClr val="bg1"/>
                </a:solidFill>
              </a:rPr>
              <a:t>后期</a:t>
            </a:r>
            <a:r>
              <a:rPr kumimoji="1" lang="en-US" altLang="zh-CN" sz="4000" dirty="0">
                <a:solidFill>
                  <a:schemeClr val="bg1"/>
                </a:solidFill>
              </a:rPr>
              <a:t>LOGO</a:t>
            </a:r>
            <a:endParaRPr kumimoji="1" lang="zh-CN" altLang="en-US" sz="4000" dirty="0">
              <a:solidFill>
                <a:schemeClr val="bg1"/>
              </a:solidFill>
            </a:endParaRPr>
          </a:p>
        </p:txBody>
      </p:sp>
      <p:sp>
        <p:nvSpPr>
          <p:cNvPr id="11" name="矩形 10">
            <a:extLst>
              <a:ext uri="{FF2B5EF4-FFF2-40B4-BE49-F238E27FC236}">
                <a16:creationId xmlns:a16="http://schemas.microsoft.com/office/drawing/2014/main" id="{8DDB8934-6FB4-884E-AD5C-3383A3A1622E}"/>
              </a:ext>
            </a:extLst>
          </p:cNvPr>
          <p:cNvSpPr/>
          <p:nvPr userDrawn="1"/>
        </p:nvSpPr>
        <p:spPr>
          <a:xfrm>
            <a:off x="11637818" y="2369128"/>
            <a:ext cx="554182" cy="3546764"/>
          </a:xfrm>
          <a:prstGeom prst="rect">
            <a:avLst/>
          </a:prstGeom>
          <a:pattFill prst="wdUpDiag">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4F76DAE7-391C-C540-9EFA-A15DEEE3165B}"/>
              </a:ext>
            </a:extLst>
          </p:cNvPr>
          <p:cNvPicPr>
            <a:picLocks noChangeAspect="1"/>
          </p:cNvPicPr>
          <p:nvPr userDrawn="1"/>
        </p:nvPicPr>
        <p:blipFill>
          <a:blip r:embed="rId14"/>
          <a:stretch>
            <a:fillRect/>
          </a:stretch>
        </p:blipFill>
        <p:spPr>
          <a:xfrm>
            <a:off x="417651" y="1662301"/>
            <a:ext cx="215900" cy="4432300"/>
          </a:xfrm>
          <a:prstGeom prst="rect">
            <a:avLst/>
          </a:prstGeom>
        </p:spPr>
      </p:pic>
      <p:pic>
        <p:nvPicPr>
          <p:cNvPr id="13" name="图片 12">
            <a:extLst>
              <a:ext uri="{FF2B5EF4-FFF2-40B4-BE49-F238E27FC236}">
                <a16:creationId xmlns:a16="http://schemas.microsoft.com/office/drawing/2014/main" id="{41DCC149-6EB4-F845-9790-B293DA9F1406}"/>
              </a:ext>
            </a:extLst>
          </p:cNvPr>
          <p:cNvPicPr>
            <a:picLocks noChangeAspect="1"/>
          </p:cNvPicPr>
          <p:nvPr userDrawn="1"/>
        </p:nvPicPr>
        <p:blipFill>
          <a:blip r:embed="rId15"/>
          <a:stretch>
            <a:fillRect/>
          </a:stretch>
        </p:blipFill>
        <p:spPr>
          <a:xfrm>
            <a:off x="720436" y="6094601"/>
            <a:ext cx="6502400" cy="292100"/>
          </a:xfrm>
          <a:prstGeom prst="rect">
            <a:avLst/>
          </a:prstGeom>
        </p:spPr>
      </p:pic>
      <p:sp>
        <p:nvSpPr>
          <p:cNvPr id="14" name="任意形状 13">
            <a:extLst>
              <a:ext uri="{FF2B5EF4-FFF2-40B4-BE49-F238E27FC236}">
                <a16:creationId xmlns:a16="http://schemas.microsoft.com/office/drawing/2014/main" id="{0A0AAC4B-4CDB-FE45-AA61-EFAA1ECA0594}"/>
              </a:ext>
            </a:extLst>
          </p:cNvPr>
          <p:cNvSpPr/>
          <p:nvPr userDrawn="1"/>
        </p:nvSpPr>
        <p:spPr>
          <a:xfrm>
            <a:off x="-1" y="1662301"/>
            <a:ext cx="8229600" cy="5195699"/>
          </a:xfrm>
          <a:custGeom>
            <a:avLst/>
            <a:gdLst>
              <a:gd name="connsiteX0" fmla="*/ 0 w 8229600"/>
              <a:gd name="connsiteY0" fmla="*/ 0 h 5195699"/>
              <a:gd name="connsiteX1" fmla="*/ 417651 w 8229600"/>
              <a:gd name="connsiteY1" fmla="*/ 0 h 5195699"/>
              <a:gd name="connsiteX2" fmla="*/ 417651 w 8229600"/>
              <a:gd name="connsiteY2" fmla="*/ 4432300 h 5195699"/>
              <a:gd name="connsiteX3" fmla="*/ 633551 w 8229600"/>
              <a:gd name="connsiteY3" fmla="*/ 4432300 h 5195699"/>
              <a:gd name="connsiteX4" fmla="*/ 633551 w 8229600"/>
              <a:gd name="connsiteY4" fmla="*/ 4681682 h 5195699"/>
              <a:gd name="connsiteX5" fmla="*/ 8229600 w 8229600"/>
              <a:gd name="connsiteY5" fmla="*/ 4681682 h 5195699"/>
              <a:gd name="connsiteX6" fmla="*/ 8229600 w 8229600"/>
              <a:gd name="connsiteY6" fmla="*/ 5195699 h 5195699"/>
              <a:gd name="connsiteX7" fmla="*/ 633551 w 8229600"/>
              <a:gd name="connsiteY7" fmla="*/ 5195699 h 5195699"/>
              <a:gd name="connsiteX8" fmla="*/ 525601 w 8229600"/>
              <a:gd name="connsiteY8" fmla="*/ 5195699 h 5195699"/>
              <a:gd name="connsiteX9" fmla="*/ 417651 w 8229600"/>
              <a:gd name="connsiteY9" fmla="*/ 5195699 h 5195699"/>
              <a:gd name="connsiteX10" fmla="*/ 232475 w 8229600"/>
              <a:gd name="connsiteY10" fmla="*/ 5195699 h 5195699"/>
              <a:gd name="connsiteX11" fmla="*/ 0 w 8229600"/>
              <a:gd name="connsiteY11" fmla="*/ 5195699 h 519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9600" h="5195699">
                <a:moveTo>
                  <a:pt x="0" y="0"/>
                </a:moveTo>
                <a:lnTo>
                  <a:pt x="417651" y="0"/>
                </a:lnTo>
                <a:lnTo>
                  <a:pt x="417651" y="4432300"/>
                </a:lnTo>
                <a:lnTo>
                  <a:pt x="633551" y="4432300"/>
                </a:lnTo>
                <a:lnTo>
                  <a:pt x="633551" y="4681682"/>
                </a:lnTo>
                <a:lnTo>
                  <a:pt x="8229600" y="4681682"/>
                </a:lnTo>
                <a:lnTo>
                  <a:pt x="8229600" y="5195699"/>
                </a:lnTo>
                <a:lnTo>
                  <a:pt x="633551" y="5195699"/>
                </a:lnTo>
                <a:lnTo>
                  <a:pt x="525601" y="5195699"/>
                </a:lnTo>
                <a:lnTo>
                  <a:pt x="417651" y="5195699"/>
                </a:lnTo>
                <a:lnTo>
                  <a:pt x="232475" y="5195699"/>
                </a:lnTo>
                <a:lnTo>
                  <a:pt x="0" y="5195699"/>
                </a:lnTo>
                <a:close/>
              </a:path>
            </a:pathLst>
          </a:custGeom>
          <a:pattFill prst="wdUp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60576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hyperlink" Target="http://www.image-net.org/" TargetMode="Externa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tiff"/></Relationships>
</file>

<file path=ppt/slides/_rels/slide1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12.xml"/><Relationship Id="rId4" Type="http://schemas.openxmlformats.org/officeDocument/2006/relationships/image" Target="../media/image54.tiff"/></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image" Target="../media/image7.tiff"/><Relationship Id="rId1" Type="http://schemas.openxmlformats.org/officeDocument/2006/relationships/slideLayout" Target="../slideLayouts/slideLayout1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22.tiff"/><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12192001" cy="599004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27" name="Title 1"/>
          <p:cNvSpPr txBox="1"/>
          <p:nvPr/>
        </p:nvSpPr>
        <p:spPr>
          <a:xfrm>
            <a:off x="5346788" y="2068410"/>
            <a:ext cx="6278352" cy="7793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solidFill>
                  <a:schemeClr val="bg1"/>
                </a:solidFill>
                <a:latin typeface="Songti SC" panose="02010600040101010101" pitchFamily="2" charset="-122"/>
                <a:ea typeface="Songti SC" panose="02010600040101010101" pitchFamily="2" charset="-122"/>
              </a:rPr>
              <a:t>深度学习之 </a:t>
            </a:r>
            <a:r>
              <a:rPr lang="en-US" altLang="zh-CN" sz="4000" dirty="0">
                <a:solidFill>
                  <a:schemeClr val="bg1"/>
                </a:solidFill>
                <a:latin typeface="Songti SC" panose="02010600040101010101" pitchFamily="2" charset="-122"/>
                <a:ea typeface="Songti SC" panose="02010600040101010101" pitchFamily="2" charset="-122"/>
              </a:rPr>
              <a:t>PyTorch</a:t>
            </a:r>
            <a:r>
              <a:rPr lang="zh-CN" altLang="en-US" sz="4000" dirty="0">
                <a:solidFill>
                  <a:schemeClr val="bg1"/>
                </a:solidFill>
                <a:latin typeface="Songti SC" panose="02010600040101010101" pitchFamily="2" charset="-122"/>
                <a:ea typeface="Songti SC" panose="02010600040101010101" pitchFamily="2" charset="-122"/>
              </a:rPr>
              <a:t> 实战</a:t>
            </a:r>
            <a:endParaRPr lang="en-US" sz="4000" dirty="0">
              <a:solidFill>
                <a:schemeClr val="bg1"/>
              </a:solidFill>
              <a:latin typeface="Songti SC" panose="02010600040101010101" pitchFamily="2" charset="-122"/>
              <a:ea typeface="Songti SC" panose="02010600040101010101" pitchFamily="2" charset="-122"/>
            </a:endParaRPr>
          </a:p>
        </p:txBody>
      </p:sp>
      <p:sp>
        <p:nvSpPr>
          <p:cNvPr id="28" name="Text Placeholder 2"/>
          <p:cNvSpPr txBox="1"/>
          <p:nvPr/>
        </p:nvSpPr>
        <p:spPr>
          <a:xfrm>
            <a:off x="5896189" y="3037454"/>
            <a:ext cx="4354545" cy="41130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latin typeface="Songti SC" panose="02010600040101010101" pitchFamily="2" charset="-122"/>
                <a:ea typeface="Songti SC" panose="02010600040101010101" pitchFamily="2" charset="-122"/>
              </a:rPr>
              <a:t>深度学习简介</a:t>
            </a:r>
            <a:endParaRPr lang="en-US" dirty="0">
              <a:solidFill>
                <a:schemeClr val="bg1"/>
              </a:solidFill>
              <a:latin typeface="Songti SC" panose="02010600040101010101" pitchFamily="2" charset="-122"/>
              <a:ea typeface="Songti SC" panose="02010600040101010101" pitchFamily="2" charset="-122"/>
            </a:endParaRPr>
          </a:p>
        </p:txBody>
      </p:sp>
      <p:sp>
        <p:nvSpPr>
          <p:cNvPr id="26" name="文本框 25"/>
          <p:cNvSpPr txBox="1"/>
          <p:nvPr/>
        </p:nvSpPr>
        <p:spPr>
          <a:xfrm>
            <a:off x="3639778" y="5216459"/>
            <a:ext cx="2140330" cy="369332"/>
          </a:xfrm>
          <a:prstGeom prst="rect">
            <a:avLst/>
          </a:prstGeom>
          <a:noFill/>
        </p:spPr>
        <p:txBody>
          <a:bodyPr wrap="none" rtlCol="0">
            <a:spAutoFit/>
          </a:bodyPr>
          <a:lstStyle/>
          <a:p>
            <a:r>
              <a:rPr kumimoji="1" lang="zh-CN" altLang="en-US" dirty="0">
                <a:solidFill>
                  <a:srgbClr val="494C4F"/>
                </a:solidFill>
                <a:latin typeface="Songti SC" panose="02010600040101010101" pitchFamily="2" charset="-122"/>
                <a:ea typeface="Songti SC" panose="02010600040101010101" pitchFamily="2" charset="-122"/>
              </a:rPr>
              <a:t>主讲老师</a:t>
            </a:r>
            <a:r>
              <a:rPr kumimoji="1" lang="en-US" altLang="zh-CN" dirty="0">
                <a:solidFill>
                  <a:srgbClr val="494C4F"/>
                </a:solidFill>
                <a:latin typeface="Songti SC" panose="02010600040101010101" pitchFamily="2" charset="-122"/>
                <a:ea typeface="Songti SC" panose="02010600040101010101" pitchFamily="2" charset="-122"/>
              </a:rPr>
              <a:t>:</a:t>
            </a:r>
            <a:r>
              <a:rPr kumimoji="1" lang="zh-CN" altLang="en-US" dirty="0">
                <a:solidFill>
                  <a:srgbClr val="494C4F"/>
                </a:solidFill>
                <a:latin typeface="Songti SC" panose="02010600040101010101" pitchFamily="2" charset="-122"/>
                <a:ea typeface="Songti SC" panose="02010600040101010101" pitchFamily="2" charset="-122"/>
              </a:rPr>
              <a:t> 土豆老师</a:t>
            </a:r>
          </a:p>
        </p:txBody>
      </p:sp>
    </p:spTree>
    <p:extLst>
      <p:ext uri="{BB962C8B-B14F-4D97-AF65-F5344CB8AC3E}">
        <p14:creationId xmlns:p14="http://schemas.microsoft.com/office/powerpoint/2010/main" val="14002324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Yann </a:t>
            </a:r>
            <a:r>
              <a:rPr lang="en" altLang="zh-CN" sz="1600" b="1" dirty="0" err="1">
                <a:solidFill>
                  <a:srgbClr val="636D78"/>
                </a:solidFill>
                <a:latin typeface="Songti SC Black" panose="02010600040101010101" pitchFamily="2" charset="-122"/>
                <a:ea typeface="Songti SC Black" panose="02010600040101010101" pitchFamily="2" charset="-122"/>
              </a:rPr>
              <a:t>Lecun</a:t>
            </a:r>
            <a:r>
              <a:rPr lang="en" altLang="zh-CN" sz="1600" b="1" dirty="0">
                <a:solidFill>
                  <a:srgbClr val="636D78"/>
                </a:solidFill>
                <a:latin typeface="Songti SC Black" panose="02010600040101010101" pitchFamily="2" charset="-122"/>
                <a:ea typeface="Songti SC Black" panose="02010600040101010101" pitchFamily="2" charset="-122"/>
              </a:rPr>
              <a:t> &amp; CNN</a:t>
            </a:r>
          </a:p>
          <a:p>
            <a:pPr lvl="1">
              <a:lnSpc>
                <a:spcPct val="100000"/>
              </a:lnSpc>
            </a:pPr>
            <a:r>
              <a:rPr lang="en" altLang="zh-CN" sz="1200" dirty="0">
                <a:solidFill>
                  <a:schemeClr val="accent2"/>
                </a:solidFill>
                <a:latin typeface="Songti SC" panose="02010600040101010101" pitchFamily="2" charset="-122"/>
                <a:ea typeface="Songti SC" panose="02010600040101010101" pitchFamily="2" charset="-122"/>
              </a:rPr>
              <a:t>Yann </a:t>
            </a:r>
            <a:r>
              <a:rPr lang="en" altLang="zh-CN" sz="1200" dirty="0" err="1">
                <a:solidFill>
                  <a:schemeClr val="accent2"/>
                </a:solidFill>
                <a:latin typeface="Songti SC" panose="02010600040101010101" pitchFamily="2" charset="-122"/>
                <a:ea typeface="Songti SC" panose="02010600040101010101" pitchFamily="2" charset="-122"/>
              </a:rPr>
              <a:t>Lecun</a:t>
            </a:r>
            <a:r>
              <a:rPr lang="en" altLang="zh-CN" sz="1200" dirty="0">
                <a:solidFill>
                  <a:schemeClr val="accent2"/>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于 </a:t>
            </a:r>
            <a:r>
              <a:rPr lang="en-US" altLang="zh-CN" sz="1200" dirty="0">
                <a:solidFill>
                  <a:srgbClr val="636D78"/>
                </a:solidFill>
                <a:latin typeface="Songti SC" panose="02010600040101010101" pitchFamily="2" charset="-122"/>
                <a:ea typeface="Songti SC" panose="02010600040101010101" pitchFamily="2" charset="-122"/>
              </a:rPr>
              <a:t>1960 </a:t>
            </a:r>
            <a:r>
              <a:rPr lang="zh-CN" altLang="en-US" sz="1200" dirty="0">
                <a:solidFill>
                  <a:srgbClr val="636D78"/>
                </a:solidFill>
                <a:latin typeface="Songti SC" panose="02010600040101010101" pitchFamily="2" charset="-122"/>
                <a:ea typeface="Songti SC" panose="02010600040101010101" pitchFamily="2" charset="-122"/>
              </a:rPr>
              <a:t>年出生于巴黎。</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1987 </a:t>
            </a:r>
            <a:r>
              <a:rPr lang="zh-CN" altLang="en-US" sz="1200" dirty="0">
                <a:solidFill>
                  <a:srgbClr val="636D78"/>
                </a:solidFill>
                <a:latin typeface="Songti SC" panose="02010600040101010101" pitchFamily="2" charset="-122"/>
                <a:ea typeface="Songti SC" panose="02010600040101010101" pitchFamily="2" charset="-122"/>
              </a:rPr>
              <a:t>年在法国获得博士学位后，他曾追随 </a:t>
            </a:r>
            <a:r>
              <a:rPr lang="en" altLang="zh-CN" sz="1200" dirty="0">
                <a:solidFill>
                  <a:schemeClr val="accent2"/>
                </a:solidFill>
                <a:latin typeface="Songti SC" panose="02010600040101010101" pitchFamily="2" charset="-122"/>
                <a:ea typeface="Songti SC" panose="02010600040101010101" pitchFamily="2" charset="-122"/>
              </a:rPr>
              <a:t>Hinton</a:t>
            </a:r>
            <a:r>
              <a:rPr lang="en"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教授到多伦多大学做了一年博士后的工作，随后搬到新泽西州的 </a:t>
            </a:r>
            <a:r>
              <a:rPr lang="en" altLang="zh-CN" sz="1200" dirty="0">
                <a:solidFill>
                  <a:schemeClr val="accent2"/>
                </a:solidFill>
                <a:latin typeface="Songti SC" panose="02010600040101010101" pitchFamily="2" charset="-122"/>
                <a:ea typeface="Songti SC" panose="02010600040101010101" pitchFamily="2" charset="-122"/>
              </a:rPr>
              <a:t>Bell Lab </a:t>
            </a:r>
            <a:r>
              <a:rPr lang="zh-CN" altLang="en-US" sz="1200" dirty="0">
                <a:solidFill>
                  <a:srgbClr val="636D78"/>
                </a:solidFill>
                <a:latin typeface="Songti SC" panose="02010600040101010101" pitchFamily="2" charset="-122"/>
                <a:ea typeface="Songti SC" panose="02010600040101010101" pitchFamily="2" charset="-122"/>
              </a:rPr>
              <a:t>继续研究工作。</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b="1" dirty="0">
                <a:solidFill>
                  <a:srgbClr val="636D78"/>
                </a:solidFill>
                <a:latin typeface="Songti SC Black" panose="02010600040101010101" pitchFamily="2" charset="-122"/>
                <a:ea typeface="Songti SC Black" panose="02010600040101010101" pitchFamily="2" charset="-122"/>
              </a:rPr>
              <a:t>在 </a:t>
            </a:r>
            <a:r>
              <a:rPr lang="en" altLang="zh-CN" sz="1200" b="1" dirty="0">
                <a:solidFill>
                  <a:schemeClr val="accent2"/>
                </a:solidFill>
                <a:latin typeface="Songti SC Black" panose="02010600040101010101" pitchFamily="2" charset="-122"/>
                <a:ea typeface="Songti SC Black" panose="02010600040101010101" pitchFamily="2" charset="-122"/>
              </a:rPr>
              <a:t>Bell Lab</a:t>
            </a:r>
            <a:r>
              <a:rPr lang="en" altLang="zh-CN" sz="1200" b="1" dirty="0">
                <a:solidFill>
                  <a:srgbClr val="636D78"/>
                </a:solidFill>
                <a:latin typeface="Songti SC Black" panose="02010600040101010101" pitchFamily="2" charset="-122"/>
                <a:ea typeface="Songti SC Black" panose="02010600040101010101" pitchFamily="2" charset="-122"/>
              </a:rPr>
              <a:t>, </a:t>
            </a:r>
            <a:r>
              <a:rPr lang="en" altLang="zh-CN" sz="1200" b="1" dirty="0" err="1">
                <a:solidFill>
                  <a:srgbClr val="636D78"/>
                </a:solidFill>
                <a:latin typeface="Songti SC Black" panose="02010600040101010101" pitchFamily="2" charset="-122"/>
                <a:ea typeface="Songti SC Black" panose="02010600040101010101" pitchFamily="2" charset="-122"/>
              </a:rPr>
              <a:t>Lecun</a:t>
            </a:r>
            <a:r>
              <a:rPr lang="en" altLang="zh-CN" sz="1200" b="1" dirty="0">
                <a:solidFill>
                  <a:srgbClr val="636D78"/>
                </a:solidFill>
                <a:latin typeface="Songti SC Black" panose="02010600040101010101" pitchFamily="2" charset="-122"/>
                <a:ea typeface="Songti SC Black" panose="02010600040101010101" pitchFamily="2" charset="-122"/>
              </a:rPr>
              <a:t> 1989</a:t>
            </a:r>
            <a:r>
              <a:rPr lang="zh-CN" altLang="en-US" sz="1200" b="1" dirty="0">
                <a:solidFill>
                  <a:srgbClr val="636D78"/>
                </a:solidFill>
                <a:latin typeface="Songti SC Black" panose="02010600040101010101" pitchFamily="2" charset="-122"/>
                <a:ea typeface="Songti SC Black" panose="02010600040101010101" pitchFamily="2" charset="-122"/>
              </a:rPr>
              <a:t>年发表了论文，</a:t>
            </a:r>
            <a:r>
              <a:rPr lang="zh-CN" altLang="en-US" sz="1200" b="1" i="1" dirty="0">
                <a:solidFill>
                  <a:srgbClr val="636D78"/>
                </a:solidFill>
                <a:latin typeface="Songti SC Black" panose="02010600040101010101" pitchFamily="2" charset="-122"/>
                <a:ea typeface="Songti SC Black" panose="02010600040101010101" pitchFamily="2" charset="-122"/>
              </a:rPr>
              <a:t>“</a:t>
            </a:r>
            <a:r>
              <a:rPr lang="zh-CN" altLang="en-US" sz="1200" b="1" i="1" dirty="0">
                <a:solidFill>
                  <a:schemeClr val="accent2"/>
                </a:solidFill>
                <a:latin typeface="Songti SC Black" panose="02010600040101010101" pitchFamily="2" charset="-122"/>
                <a:ea typeface="Songti SC Black" panose="02010600040101010101" pitchFamily="2" charset="-122"/>
              </a:rPr>
              <a:t>反向传播算法在手写邮政编码上的作用</a:t>
            </a:r>
            <a:r>
              <a:rPr lang="zh-CN" altLang="en-US" sz="1200" b="1" i="1" dirty="0">
                <a:solidFill>
                  <a:srgbClr val="636D78"/>
                </a:solidFill>
                <a:latin typeface="Songti SC Black" panose="02010600040101010101" pitchFamily="2" charset="-122"/>
                <a:ea typeface="Songti SC Black" panose="02010600040101010101" pitchFamily="2" charset="-122"/>
              </a:rPr>
              <a:t>”</a:t>
            </a:r>
            <a:r>
              <a:rPr lang="zh-CN" altLang="en-US" sz="1200" b="1" dirty="0">
                <a:solidFill>
                  <a:srgbClr val="636D78"/>
                </a:solidFill>
                <a:latin typeface="Songti SC Black" panose="02010600040101010101" pitchFamily="2" charset="-122"/>
                <a:ea typeface="Songti SC Black"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他用美国邮政系统提供的近万个手写数字的样本来训练神经网络系统，训练好的系统在独立的测试样本中，错误率只有 </a:t>
            </a:r>
            <a:r>
              <a:rPr lang="en-US" altLang="zh-CN" sz="1200" dirty="0">
                <a:solidFill>
                  <a:schemeClr val="accent2"/>
                </a:solidFill>
                <a:latin typeface="Songti SC" panose="02010600040101010101" pitchFamily="2" charset="-122"/>
                <a:ea typeface="Songti SC" panose="02010600040101010101" pitchFamily="2" charset="-122"/>
              </a:rPr>
              <a:t>5%</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err="1">
                <a:solidFill>
                  <a:srgbClr val="636D78"/>
                </a:solidFill>
                <a:latin typeface="Songti SC" panose="02010600040101010101" pitchFamily="2" charset="-122"/>
                <a:ea typeface="Songti SC" panose="02010600040101010101" pitchFamily="2" charset="-122"/>
              </a:rPr>
              <a:t>Lecun</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进一步运用一种叫做</a:t>
            </a:r>
            <a:r>
              <a:rPr lang="zh-CN" altLang="en-US" sz="1200" b="1" dirty="0">
                <a:solidFill>
                  <a:schemeClr val="accent2"/>
                </a:solidFill>
                <a:latin typeface="Songti SC" panose="02010600040101010101" pitchFamily="2" charset="-122"/>
                <a:ea typeface="Songti SC" panose="02010600040101010101" pitchFamily="2" charset="-122"/>
              </a:rPr>
              <a:t>“卷积神经网络”</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Convolutional Neural Networks,</a:t>
            </a:r>
            <a:r>
              <a:rPr lang="zh-CN" altLang="en-US" sz="1200" dirty="0">
                <a:solidFill>
                  <a:srgbClr val="636D78"/>
                </a:solidFill>
                <a:latin typeface="Songti SC" panose="02010600040101010101" pitchFamily="2" charset="-122"/>
                <a:ea typeface="Songti SC" panose="02010600040101010101" pitchFamily="2" charset="-122"/>
              </a:rPr>
              <a:t> </a:t>
            </a:r>
            <a:r>
              <a:rPr lang="en-US" altLang="zh-CN" sz="1200" dirty="0">
                <a:solidFill>
                  <a:srgbClr val="636D78"/>
                </a:solidFill>
                <a:latin typeface="Songti SC" panose="02010600040101010101" pitchFamily="2" charset="-122"/>
                <a:ea typeface="Songti SC" panose="02010600040101010101" pitchFamily="2" charset="-122"/>
              </a:rPr>
              <a:t>CNN</a:t>
            </a:r>
            <a:r>
              <a:rPr lang="zh-CN" altLang="en-US" sz="1200" dirty="0">
                <a:solidFill>
                  <a:srgbClr val="636D78"/>
                </a:solidFill>
                <a:latin typeface="Songti SC" panose="02010600040101010101" pitchFamily="2" charset="-122"/>
                <a:ea typeface="Songti SC" panose="02010600040101010101" pitchFamily="2" charset="-122"/>
              </a:rPr>
              <a:t>）的技术，开发出商业软件，用于读取银行支票上的手写数字，这个支票识别系统在九十年代末占据了美国接近 </a:t>
            </a:r>
            <a:r>
              <a:rPr lang="en-US" altLang="zh-CN" sz="1200" dirty="0">
                <a:solidFill>
                  <a:srgbClr val="636D78"/>
                </a:solidFill>
                <a:latin typeface="Songti SC" panose="02010600040101010101" pitchFamily="2" charset="-122"/>
                <a:ea typeface="Songti SC" panose="02010600040101010101" pitchFamily="2" charset="-122"/>
              </a:rPr>
              <a:t>20% </a:t>
            </a:r>
            <a:r>
              <a:rPr lang="zh-CN" altLang="en-US" sz="1200" dirty="0">
                <a:solidFill>
                  <a:srgbClr val="636D78"/>
                </a:solidFill>
                <a:latin typeface="Songti SC" panose="02010600040101010101" pitchFamily="2" charset="-122"/>
                <a:ea typeface="Songti SC" panose="02010600040101010101" pitchFamily="2" charset="-122"/>
              </a:rPr>
              <a:t>的市场。</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此时就在 </a:t>
            </a:r>
            <a:r>
              <a:rPr lang="en" altLang="zh-CN" sz="1200" dirty="0">
                <a:solidFill>
                  <a:schemeClr val="accent2"/>
                </a:solidFill>
                <a:latin typeface="Songti SC" panose="02010600040101010101" pitchFamily="2" charset="-122"/>
                <a:ea typeface="Songti SC" panose="02010600040101010101" pitchFamily="2" charset="-122"/>
              </a:rPr>
              <a:t>Bell Lab</a:t>
            </a:r>
            <a:r>
              <a:rPr lang="zh-CN" altLang="en" sz="1200" dirty="0">
                <a:solidFill>
                  <a:srgbClr val="636D78"/>
                </a:solidFill>
                <a:latin typeface="Songti SC" panose="02010600040101010101" pitchFamily="2" charset="-122"/>
                <a:ea typeface="Songti SC" panose="02010600040101010101" pitchFamily="2" charset="-122"/>
              </a:rPr>
              <a:t>，</a:t>
            </a:r>
            <a:r>
              <a:rPr lang="en" altLang="zh-CN" sz="1200" dirty="0">
                <a:solidFill>
                  <a:srgbClr val="636D78"/>
                </a:solidFill>
                <a:latin typeface="Songti SC" panose="02010600040101010101" pitchFamily="2" charset="-122"/>
                <a:ea typeface="Songti SC" panose="02010600040101010101" pitchFamily="2" charset="-122"/>
              </a:rPr>
              <a:t>Yann </a:t>
            </a:r>
            <a:r>
              <a:rPr lang="en" altLang="zh-CN" sz="1200" dirty="0" err="1">
                <a:solidFill>
                  <a:srgbClr val="636D78"/>
                </a:solidFill>
                <a:latin typeface="Songti SC" panose="02010600040101010101" pitchFamily="2" charset="-122"/>
                <a:ea typeface="Songti SC" panose="02010600040101010101" pitchFamily="2" charset="-122"/>
              </a:rPr>
              <a:t>Lecun</a:t>
            </a:r>
            <a:r>
              <a:rPr lang="en"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临近办公室的一个同事 </a:t>
            </a:r>
            <a:r>
              <a:rPr lang="en" altLang="zh-CN" sz="1200" dirty="0" err="1">
                <a:solidFill>
                  <a:schemeClr val="accent2"/>
                </a:solidFill>
                <a:latin typeface="Songti SC" panose="02010600040101010101" pitchFamily="2" charset="-122"/>
                <a:ea typeface="Songti SC" panose="02010600040101010101" pitchFamily="2" charset="-122"/>
              </a:rPr>
              <a:t>Vladmir</a:t>
            </a:r>
            <a:r>
              <a:rPr lang="en" altLang="zh-CN" sz="1200" dirty="0">
                <a:solidFill>
                  <a:schemeClr val="accent2"/>
                </a:solidFill>
                <a:latin typeface="Songti SC" panose="02010600040101010101" pitchFamily="2" charset="-122"/>
                <a:ea typeface="Songti SC" panose="02010600040101010101" pitchFamily="2" charset="-122"/>
              </a:rPr>
              <a:t> </a:t>
            </a:r>
            <a:r>
              <a:rPr lang="en" altLang="zh-CN" sz="1200" dirty="0" err="1">
                <a:solidFill>
                  <a:schemeClr val="accent2"/>
                </a:solidFill>
                <a:latin typeface="Songti SC" panose="02010600040101010101" pitchFamily="2" charset="-122"/>
                <a:ea typeface="Songti SC" panose="02010600040101010101" pitchFamily="2" charset="-122"/>
              </a:rPr>
              <a:t>Vapnik</a:t>
            </a:r>
            <a:r>
              <a:rPr lang="en" altLang="zh-CN" sz="1200" dirty="0">
                <a:solidFill>
                  <a:schemeClr val="accent2"/>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的工作，又把神经网络研究带入</a:t>
            </a:r>
            <a:r>
              <a:rPr lang="zh-CN" altLang="en-US" sz="1200" b="1" dirty="0">
                <a:solidFill>
                  <a:schemeClr val="accent2"/>
                </a:solidFill>
                <a:latin typeface="Songti SC" panose="02010600040101010101" pitchFamily="2" charset="-122"/>
                <a:ea typeface="Songti SC" panose="02010600040101010101" pitchFamily="2" charset="-122"/>
              </a:rPr>
              <a:t>第二个寒冬</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43D0C5B0-15DE-1F49-910F-2552DBC24687}"/>
              </a:ext>
            </a:extLst>
          </p:cNvPr>
          <p:cNvPicPr>
            <a:picLocks noChangeAspect="1"/>
          </p:cNvPicPr>
          <p:nvPr/>
        </p:nvPicPr>
        <p:blipFill>
          <a:blip r:embed="rId2"/>
          <a:stretch>
            <a:fillRect/>
          </a:stretch>
        </p:blipFill>
        <p:spPr>
          <a:xfrm>
            <a:off x="8269357" y="2161652"/>
            <a:ext cx="3012107" cy="2002644"/>
          </a:xfrm>
          <a:prstGeom prst="rect">
            <a:avLst/>
          </a:prstGeom>
        </p:spPr>
      </p:pic>
    </p:spTree>
    <p:extLst>
      <p:ext uri="{BB962C8B-B14F-4D97-AF65-F5344CB8AC3E}">
        <p14:creationId xmlns:p14="http://schemas.microsoft.com/office/powerpoint/2010/main" val="25928177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Hinton &amp; Deep Learning</a:t>
            </a: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2003</a:t>
            </a:r>
            <a:r>
              <a:rPr lang="zh-CN" altLang="en-US" sz="1200" dirty="0">
                <a:solidFill>
                  <a:srgbClr val="636D78"/>
                </a:solidFill>
                <a:latin typeface="Songti SC" panose="02010600040101010101" pitchFamily="2" charset="-122"/>
                <a:ea typeface="Songti SC" panose="02010600040101010101" pitchFamily="2" charset="-122"/>
              </a:rPr>
              <a:t>年，</a:t>
            </a:r>
            <a:r>
              <a:rPr lang="en" altLang="zh-CN" sz="1200" dirty="0">
                <a:solidFill>
                  <a:srgbClr val="636D78"/>
                </a:solidFill>
                <a:latin typeface="Songti SC" panose="02010600040101010101" pitchFamily="2" charset="-122"/>
                <a:ea typeface="Songti SC" panose="02010600040101010101" pitchFamily="2" charset="-122"/>
              </a:rPr>
              <a:t>Geoffrey Hinton </a:t>
            </a:r>
            <a:r>
              <a:rPr lang="zh-CN" altLang="en-US" sz="1200" dirty="0">
                <a:solidFill>
                  <a:srgbClr val="636D78"/>
                </a:solidFill>
                <a:latin typeface="Songti SC" panose="02010600040101010101" pitchFamily="2" charset="-122"/>
                <a:ea typeface="Songti SC" panose="02010600040101010101" pitchFamily="2" charset="-122"/>
              </a:rPr>
              <a:t>还在多伦多大学，在神经网络的领域</a:t>
            </a:r>
            <a:r>
              <a:rPr lang="zh-CN" altLang="en-US" sz="1200" b="1" dirty="0">
                <a:solidFill>
                  <a:schemeClr val="accent2"/>
                </a:solidFill>
                <a:latin typeface="Songti SC" panose="02010600040101010101" pitchFamily="2" charset="-122"/>
                <a:ea typeface="Songti SC" panose="02010600040101010101" pitchFamily="2" charset="-122"/>
              </a:rPr>
              <a:t>苦苦坚守</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2003 </a:t>
            </a:r>
            <a:r>
              <a:rPr lang="zh-CN" altLang="en-US" sz="1200" dirty="0">
                <a:solidFill>
                  <a:srgbClr val="636D78"/>
                </a:solidFill>
                <a:latin typeface="Songti SC" panose="02010600040101010101" pitchFamily="2" charset="-122"/>
                <a:ea typeface="Songti SC" panose="02010600040101010101" pitchFamily="2" charset="-122"/>
              </a:rPr>
              <a:t>年在温哥华大都会酒店，以 </a:t>
            </a:r>
            <a:r>
              <a:rPr lang="en-US" altLang="zh-CN"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为首的十五名来自各地的不同专业的科学家，和加拿大先进研究员（</a:t>
            </a:r>
            <a:r>
              <a:rPr lang="en-US" altLang="zh-CN" sz="1200" dirty="0">
                <a:solidFill>
                  <a:srgbClr val="636D78"/>
                </a:solidFill>
                <a:latin typeface="Songti SC" panose="02010600040101010101" pitchFamily="2" charset="-122"/>
                <a:ea typeface="Songti SC" panose="02010600040101010101" pitchFamily="2" charset="-122"/>
              </a:rPr>
              <a:t>Canadian Institute of Advanced Research, </a:t>
            </a:r>
            <a:r>
              <a:rPr lang="en-US" altLang="zh-CN" sz="1200" b="1" dirty="0">
                <a:solidFill>
                  <a:schemeClr val="accent2"/>
                </a:solidFill>
                <a:latin typeface="Songti SC" panose="02010600040101010101" pitchFamily="2" charset="-122"/>
                <a:ea typeface="Songti SC" panose="02010600040101010101" pitchFamily="2" charset="-122"/>
              </a:rPr>
              <a:t>CIFAR</a:t>
            </a:r>
            <a:r>
              <a:rPr lang="zh-CN" altLang="en-US" sz="1200" dirty="0">
                <a:solidFill>
                  <a:srgbClr val="636D78"/>
                </a:solidFill>
                <a:latin typeface="Songti SC" panose="02010600040101010101" pitchFamily="2" charset="-122"/>
                <a:ea typeface="Songti SC" panose="02010600040101010101" pitchFamily="2" charset="-122"/>
              </a:rPr>
              <a:t>）的基金管理负责人 </a:t>
            </a:r>
            <a:r>
              <a:rPr lang="en-US" altLang="zh-CN" sz="1200" b="1" dirty="0">
                <a:solidFill>
                  <a:schemeClr val="accent2"/>
                </a:solidFill>
                <a:latin typeface="Songti SC" panose="02010600040101010101" pitchFamily="2" charset="-122"/>
                <a:ea typeface="Songti SC" panose="02010600040101010101" pitchFamily="2" charset="-122"/>
              </a:rPr>
              <a:t>Melvin Silverman</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交谈。</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en-US" altLang="zh-CN" sz="1200" dirty="0">
                <a:solidFill>
                  <a:srgbClr val="636D78"/>
                </a:solidFill>
                <a:latin typeface="Songti SC" panose="02010600040101010101" pitchFamily="2" charset="-122"/>
                <a:ea typeface="Songti SC" panose="02010600040101010101" pitchFamily="2" charset="-122"/>
              </a:rPr>
              <a:t>Silverman </a:t>
            </a:r>
            <a:r>
              <a:rPr lang="zh-CN" altLang="en-US" sz="1200" dirty="0">
                <a:solidFill>
                  <a:srgbClr val="636D78"/>
                </a:solidFill>
                <a:latin typeface="Songti SC" panose="02010600040101010101" pitchFamily="2" charset="-122"/>
                <a:ea typeface="Songti SC" panose="02010600040101010101" pitchFamily="2" charset="-122"/>
              </a:rPr>
              <a:t>问大家，为什么 </a:t>
            </a:r>
            <a:r>
              <a:rPr lang="en-US" altLang="zh-CN" sz="1200" dirty="0">
                <a:solidFill>
                  <a:srgbClr val="636D78"/>
                </a:solidFill>
                <a:latin typeface="Songti SC" panose="02010600040101010101" pitchFamily="2" charset="-122"/>
                <a:ea typeface="Songti SC" panose="02010600040101010101" pitchFamily="2" charset="-122"/>
              </a:rPr>
              <a:t>CIFAR </a:t>
            </a:r>
            <a:r>
              <a:rPr lang="zh-CN" altLang="en-US" sz="1200" dirty="0">
                <a:solidFill>
                  <a:srgbClr val="636D78"/>
                </a:solidFill>
                <a:latin typeface="Songti SC" panose="02010600040101010101" pitchFamily="2" charset="-122"/>
                <a:ea typeface="Songti SC" panose="02010600040101010101" pitchFamily="2" charset="-122"/>
              </a:rPr>
              <a:t>要支持他们的研究项目。</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计算神经科学研究者，</a:t>
            </a:r>
            <a:r>
              <a:rPr lang="en-US" altLang="zh-CN" sz="1200" b="1" dirty="0">
                <a:solidFill>
                  <a:schemeClr val="accent2"/>
                </a:solidFill>
                <a:latin typeface="Songti SC" panose="02010600040101010101" pitchFamily="2" charset="-122"/>
                <a:ea typeface="Songti SC" panose="02010600040101010101" pitchFamily="2" charset="-122"/>
              </a:rPr>
              <a:t>Sebastian Sung</a:t>
            </a:r>
            <a:r>
              <a:rPr lang="zh-CN" altLang="en-US" sz="1200" dirty="0">
                <a:solidFill>
                  <a:srgbClr val="636D78"/>
                </a:solidFill>
                <a:latin typeface="Songti SC" panose="02010600040101010101" pitchFamily="2" charset="-122"/>
                <a:ea typeface="Songti SC" panose="02010600040101010101" pitchFamily="2" charset="-122"/>
              </a:rPr>
              <a:t>（现为普林斯顿大学教授）回答道：“喔，因为我们有点古怪。如果 </a:t>
            </a:r>
            <a:r>
              <a:rPr lang="en-US" altLang="zh-CN" sz="1200" dirty="0">
                <a:solidFill>
                  <a:srgbClr val="636D78"/>
                </a:solidFill>
                <a:latin typeface="Songti SC" panose="02010600040101010101" pitchFamily="2" charset="-122"/>
                <a:ea typeface="Songti SC" panose="02010600040101010101" pitchFamily="2" charset="-122"/>
              </a:rPr>
              <a:t>CIFAR </a:t>
            </a:r>
            <a:r>
              <a:rPr lang="zh-CN" altLang="en-US" sz="1200" dirty="0">
                <a:solidFill>
                  <a:srgbClr val="636D78"/>
                </a:solidFill>
                <a:latin typeface="Songti SC" panose="02010600040101010101" pitchFamily="2" charset="-122"/>
                <a:ea typeface="Songti SC" panose="02010600040101010101" pitchFamily="2" charset="-122"/>
              </a:rPr>
              <a:t>要跳出自己的舒适区，寻找一个</a:t>
            </a:r>
            <a:r>
              <a:rPr lang="zh-CN" altLang="en-US" sz="1200" b="1" dirty="0">
                <a:solidFill>
                  <a:schemeClr val="accent2"/>
                </a:solidFill>
                <a:latin typeface="Songti SC" panose="02010600040101010101" pitchFamily="2" charset="-122"/>
                <a:ea typeface="Songti SC" panose="02010600040101010101" pitchFamily="2" charset="-122"/>
              </a:rPr>
              <a:t>高风险</a:t>
            </a:r>
            <a:r>
              <a:rPr lang="zh-CN" altLang="en-US" sz="1200" dirty="0">
                <a:solidFill>
                  <a:srgbClr val="636D78"/>
                </a:solidFill>
                <a:latin typeface="Songti SC" panose="02010600040101010101" pitchFamily="2" charset="-122"/>
                <a:ea typeface="Songti SC" panose="02010600040101010101" pitchFamily="2" charset="-122"/>
              </a:rPr>
              <a:t>，</a:t>
            </a:r>
            <a:r>
              <a:rPr lang="zh-CN" altLang="en-US" sz="1200" b="1" dirty="0">
                <a:solidFill>
                  <a:schemeClr val="accent2"/>
                </a:solidFill>
                <a:latin typeface="Songti SC" panose="02010600040101010101" pitchFamily="2" charset="-122"/>
                <a:ea typeface="Songti SC" panose="02010600040101010101" pitchFamily="2" charset="-122"/>
              </a:rPr>
              <a:t>极具探索性</a:t>
            </a:r>
            <a:r>
              <a:rPr lang="zh-CN" altLang="en-US" sz="1200" dirty="0">
                <a:solidFill>
                  <a:srgbClr val="636D78"/>
                </a:solidFill>
                <a:latin typeface="Songti SC" panose="02010600040101010101" pitchFamily="2" charset="-122"/>
                <a:ea typeface="Songti SC" panose="02010600040101010101" pitchFamily="2" charset="-122"/>
              </a:rPr>
              <a:t>的团体，就应当资助我们了！”</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最终 </a:t>
            </a:r>
            <a:r>
              <a:rPr lang="en-US" altLang="zh-CN" sz="1200" dirty="0">
                <a:solidFill>
                  <a:srgbClr val="636D78"/>
                </a:solidFill>
                <a:latin typeface="Songti SC" panose="02010600040101010101" pitchFamily="2" charset="-122"/>
                <a:ea typeface="Songti SC" panose="02010600040101010101" pitchFamily="2" charset="-122"/>
              </a:rPr>
              <a:t>CIFAR </a:t>
            </a:r>
            <a:r>
              <a:rPr lang="zh-CN" altLang="en-US" sz="1200" dirty="0">
                <a:solidFill>
                  <a:srgbClr val="636D78"/>
                </a:solidFill>
                <a:latin typeface="Songti SC" panose="02010600040101010101" pitchFamily="2" charset="-122"/>
                <a:ea typeface="Songti SC" panose="02010600040101010101" pitchFamily="2" charset="-122"/>
              </a:rPr>
              <a:t>同意从 </a:t>
            </a:r>
            <a:r>
              <a:rPr lang="en-US" altLang="zh-CN" sz="1200" dirty="0">
                <a:solidFill>
                  <a:srgbClr val="636D78"/>
                </a:solidFill>
                <a:latin typeface="Songti SC" panose="02010600040101010101" pitchFamily="2" charset="-122"/>
                <a:ea typeface="Songti SC" panose="02010600040101010101" pitchFamily="2" charset="-122"/>
              </a:rPr>
              <a:t>2004 </a:t>
            </a:r>
            <a:r>
              <a:rPr lang="zh-CN" altLang="en-US" sz="1200" dirty="0">
                <a:solidFill>
                  <a:srgbClr val="636D78"/>
                </a:solidFill>
                <a:latin typeface="Songti SC" panose="02010600040101010101" pitchFamily="2" charset="-122"/>
                <a:ea typeface="Songti SC" panose="02010600040101010101" pitchFamily="2" charset="-122"/>
              </a:rPr>
              <a:t>年开始资助这个团体十年，总额一千万加元。</a:t>
            </a:r>
            <a:r>
              <a:rPr lang="en-US" altLang="zh-CN" sz="1200" dirty="0">
                <a:solidFill>
                  <a:srgbClr val="636D78"/>
                </a:solidFill>
                <a:latin typeface="Songti SC" panose="02010600040101010101" pitchFamily="2" charset="-122"/>
                <a:ea typeface="Songti SC" panose="02010600040101010101" pitchFamily="2" charset="-122"/>
              </a:rPr>
              <a:t>CIFAR </a:t>
            </a:r>
            <a:r>
              <a:rPr lang="zh-CN" altLang="en-US" sz="1200" dirty="0">
                <a:solidFill>
                  <a:srgbClr val="636D78"/>
                </a:solidFill>
                <a:latin typeface="Songti SC" panose="02010600040101010101" pitchFamily="2" charset="-122"/>
                <a:ea typeface="Songti SC" panose="02010600040101010101" pitchFamily="2" charset="-122"/>
              </a:rPr>
              <a:t>成为当时世界上</a:t>
            </a:r>
            <a:r>
              <a:rPr lang="zh-CN" altLang="en-US" sz="1200" b="1" dirty="0">
                <a:solidFill>
                  <a:schemeClr val="accent2"/>
                </a:solidFill>
                <a:latin typeface="Songti SC" panose="02010600040101010101" pitchFamily="2" charset="-122"/>
                <a:ea typeface="Songti SC" panose="02010600040101010101" pitchFamily="2" charset="-122"/>
              </a:rPr>
              <a:t>唯一支持神经网络</a:t>
            </a:r>
            <a:r>
              <a:rPr lang="zh-CN" altLang="en-US" sz="1200" dirty="0">
                <a:solidFill>
                  <a:srgbClr val="636D78"/>
                </a:solidFill>
                <a:latin typeface="Songti SC" panose="02010600040101010101" pitchFamily="2" charset="-122"/>
                <a:ea typeface="Songti SC" panose="02010600040101010101" pitchFamily="2" charset="-122"/>
              </a:rPr>
              <a:t>研究的机构。</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b="1" dirty="0">
                <a:solidFill>
                  <a:srgbClr val="636D78"/>
                </a:solidFill>
                <a:latin typeface="Songti SC Black" panose="02010600040101010101" pitchFamily="2" charset="-122"/>
                <a:ea typeface="Songti SC Black" panose="02010600040101010101" pitchFamily="2" charset="-122"/>
              </a:rPr>
              <a:t>Hinton </a:t>
            </a:r>
            <a:r>
              <a:rPr lang="zh-CN" altLang="en-US" sz="1200" b="1" dirty="0">
                <a:solidFill>
                  <a:srgbClr val="636D78"/>
                </a:solidFill>
                <a:latin typeface="Songti SC Black" panose="02010600040101010101" pitchFamily="2" charset="-122"/>
                <a:ea typeface="Songti SC Black" panose="02010600040101010101" pitchFamily="2" charset="-122"/>
              </a:rPr>
              <a:t>拿到资金支持不久做的第一件事，就是把“</a:t>
            </a:r>
            <a:r>
              <a:rPr lang="zh-CN" altLang="en-US" sz="1200" b="1" dirty="0">
                <a:solidFill>
                  <a:schemeClr val="accent2"/>
                </a:solidFill>
                <a:latin typeface="Songti SC Black" panose="02010600040101010101" pitchFamily="2" charset="-122"/>
                <a:ea typeface="Songti SC Black" panose="02010600040101010101" pitchFamily="2" charset="-122"/>
              </a:rPr>
              <a:t>神经网络</a:t>
            </a:r>
            <a:r>
              <a:rPr lang="zh-CN" altLang="en-US" sz="1200" b="1" dirty="0">
                <a:solidFill>
                  <a:srgbClr val="636D78"/>
                </a:solidFill>
                <a:latin typeface="Songti SC Black" panose="02010600040101010101" pitchFamily="2" charset="-122"/>
                <a:ea typeface="Songti SC Black" panose="02010600040101010101" pitchFamily="2" charset="-122"/>
              </a:rPr>
              <a:t>”改名换姓为“</a:t>
            </a:r>
            <a:r>
              <a:rPr lang="zh-CN" altLang="en-US" sz="1200" b="1" dirty="0">
                <a:solidFill>
                  <a:schemeClr val="accent2"/>
                </a:solidFill>
                <a:latin typeface="Songti SC Black" panose="02010600040101010101" pitchFamily="2" charset="-122"/>
                <a:ea typeface="Songti SC Black" panose="02010600040101010101" pitchFamily="2" charset="-122"/>
              </a:rPr>
              <a:t>深度学习</a:t>
            </a:r>
            <a:r>
              <a:rPr lang="zh-CN" altLang="en-US" sz="1200" b="1" dirty="0">
                <a:solidFill>
                  <a:srgbClr val="636D78"/>
                </a:solidFill>
                <a:latin typeface="Songti SC Black" panose="02010600040101010101" pitchFamily="2" charset="-122"/>
                <a:ea typeface="Songti SC Black" panose="02010600040101010101" pitchFamily="2" charset="-122"/>
              </a:rPr>
              <a:t>”。 </a:t>
            </a:r>
            <a:endParaRPr lang="en-US" altLang="zh-CN" sz="1200" b="1" dirty="0">
              <a:solidFill>
                <a:srgbClr val="636D78"/>
              </a:solidFill>
              <a:latin typeface="Songti SC Black" panose="02010600040101010101" pitchFamily="2" charset="-122"/>
              <a:ea typeface="Songti SC Black"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此后，</a:t>
            </a:r>
            <a:r>
              <a:rPr lang="en-US" altLang="zh-CN"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的同时不时会听到他突然在办公室大叫：“</a:t>
            </a:r>
            <a:r>
              <a:rPr lang="zh-CN" altLang="en-US" sz="1200" dirty="0">
                <a:solidFill>
                  <a:schemeClr val="accent2"/>
                </a:solidFill>
                <a:latin typeface="Songti SC" panose="02010600040101010101" pitchFamily="2" charset="-122"/>
                <a:ea typeface="Songti SC" panose="02010600040101010101" pitchFamily="2" charset="-122"/>
              </a:rPr>
              <a:t>我知道人脑是如何工作的了！</a:t>
            </a:r>
            <a:r>
              <a:rPr lang="zh-CN" altLang="en-US" sz="1200" dirty="0">
                <a:solidFill>
                  <a:srgbClr val="636D78"/>
                </a:solidFill>
                <a:latin typeface="Songti SC" panose="02010600040101010101" pitchFamily="2" charset="-122"/>
                <a:ea typeface="Songti SC" panose="02010600040101010101" pitchFamily="2" charset="-122"/>
              </a:rPr>
              <a:t>”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2006 </a:t>
            </a:r>
            <a:r>
              <a:rPr lang="zh-CN" altLang="en-US" sz="1200" dirty="0">
                <a:solidFill>
                  <a:srgbClr val="636D78"/>
                </a:solidFill>
                <a:latin typeface="Songti SC" panose="02010600040101010101" pitchFamily="2" charset="-122"/>
                <a:ea typeface="Songti SC" panose="02010600040101010101" pitchFamily="2" charset="-122"/>
              </a:rPr>
              <a:t>年 </a:t>
            </a:r>
            <a:r>
              <a:rPr lang="en-US" altLang="zh-CN"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和合作者发表革命性的论文：</a:t>
            </a:r>
            <a:r>
              <a:rPr lang="en-US" altLang="zh-CN" sz="1200" i="1" dirty="0">
                <a:solidFill>
                  <a:schemeClr val="accent2"/>
                </a:solidFill>
                <a:latin typeface="Songti SC" panose="02010600040101010101" pitchFamily="2" charset="-122"/>
                <a:ea typeface="Songti SC" panose="02010600040101010101" pitchFamily="2" charset="-122"/>
              </a:rPr>
              <a:t>A Fast</a:t>
            </a:r>
            <a:r>
              <a:rPr lang="zh-CN" altLang="en-US" sz="1200" i="1" dirty="0">
                <a:solidFill>
                  <a:schemeClr val="accent2"/>
                </a:solidFill>
                <a:latin typeface="Songti SC" panose="02010600040101010101" pitchFamily="2" charset="-122"/>
                <a:ea typeface="Songti SC" panose="02010600040101010101" pitchFamily="2" charset="-122"/>
              </a:rPr>
              <a:t> </a:t>
            </a:r>
            <a:r>
              <a:rPr lang="en-US" altLang="zh-CN" sz="1200" i="1" dirty="0">
                <a:solidFill>
                  <a:schemeClr val="accent2"/>
                </a:solidFill>
                <a:latin typeface="Songti SC" panose="02010600040101010101" pitchFamily="2" charset="-122"/>
                <a:ea typeface="Songti SC" panose="02010600040101010101" pitchFamily="2" charset="-122"/>
              </a:rPr>
              <a:t>Learning Algorithm for Deep Belief Nets</a:t>
            </a:r>
            <a:endParaRPr lang="en-US" altLang="zh-CN" sz="1200" dirty="0">
              <a:solidFill>
                <a:schemeClr val="accent2"/>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算法上借用统计力学中“玻尔兹曼分布”概念：一个微粒在某个状态的几率，和那个状态的能量的指数成反比，和它的温度的倒数之指数成反比。使用所谓的“限制玻尔兹曼机”（</a:t>
            </a:r>
            <a:r>
              <a:rPr lang="en-US" altLang="zh-CN" sz="1200" dirty="0">
                <a:solidFill>
                  <a:srgbClr val="636D78"/>
                </a:solidFill>
                <a:latin typeface="Songti SC" panose="02010600040101010101" pitchFamily="2" charset="-122"/>
                <a:ea typeface="Songti SC" panose="02010600040101010101" pitchFamily="2" charset="-122"/>
              </a:rPr>
              <a:t>RBM</a:t>
            </a:r>
            <a:r>
              <a:rPr lang="zh-CN" altLang="en-US" sz="1200" dirty="0">
                <a:solidFill>
                  <a:srgbClr val="636D78"/>
                </a:solidFill>
                <a:latin typeface="Songti SC" panose="02010600040101010101" pitchFamily="2" charset="-122"/>
                <a:ea typeface="Songti SC" panose="02010600040101010101" pitchFamily="2" charset="-122"/>
              </a:rPr>
              <a:t>）来学习。</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B7E5A292-DAD6-8141-9EBE-6A5C445B88EE}"/>
              </a:ext>
            </a:extLst>
          </p:cNvPr>
          <p:cNvPicPr>
            <a:picLocks noChangeAspect="1"/>
          </p:cNvPicPr>
          <p:nvPr/>
        </p:nvPicPr>
        <p:blipFill>
          <a:blip r:embed="rId2"/>
          <a:stretch>
            <a:fillRect/>
          </a:stretch>
        </p:blipFill>
        <p:spPr>
          <a:xfrm>
            <a:off x="8119068" y="2225412"/>
            <a:ext cx="3397071" cy="1947366"/>
          </a:xfrm>
          <a:prstGeom prst="rect">
            <a:avLst/>
          </a:prstGeom>
        </p:spPr>
      </p:pic>
    </p:spTree>
    <p:extLst>
      <p:ext uri="{BB962C8B-B14F-4D97-AF65-F5344CB8AC3E}">
        <p14:creationId xmlns:p14="http://schemas.microsoft.com/office/powerpoint/2010/main" val="3179904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Andrew Y. Ng &amp; GPU</a:t>
            </a: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2007 </a:t>
            </a:r>
            <a:r>
              <a:rPr lang="zh-CN" altLang="en-US" sz="1200" dirty="0">
                <a:solidFill>
                  <a:srgbClr val="636D78"/>
                </a:solidFill>
                <a:latin typeface="Songti SC" panose="02010600040101010101" pitchFamily="2" charset="-122"/>
                <a:ea typeface="Songti SC" panose="02010600040101010101" pitchFamily="2" charset="-122"/>
              </a:rPr>
              <a:t>年之前，用 </a:t>
            </a:r>
            <a:r>
              <a:rPr lang="en-US" altLang="zh-CN" sz="1200" dirty="0">
                <a:solidFill>
                  <a:srgbClr val="636D78"/>
                </a:solidFill>
                <a:latin typeface="Songti SC" panose="02010600040101010101" pitchFamily="2" charset="-122"/>
                <a:ea typeface="Songti SC" panose="02010600040101010101" pitchFamily="2" charset="-122"/>
              </a:rPr>
              <a:t>GPU </a:t>
            </a:r>
            <a:r>
              <a:rPr lang="zh-CN" altLang="en-US" sz="1200" dirty="0">
                <a:solidFill>
                  <a:srgbClr val="636D78"/>
                </a:solidFill>
                <a:latin typeface="Songti SC" panose="02010600040101010101" pitchFamily="2" charset="-122"/>
                <a:ea typeface="Songti SC" panose="02010600040101010101" pitchFamily="2" charset="-122"/>
              </a:rPr>
              <a:t>编程缺乏一个简单的软件接口，编程繁琐，</a:t>
            </a:r>
            <a:r>
              <a:rPr lang="en-US" altLang="zh-CN" sz="1200" dirty="0">
                <a:solidFill>
                  <a:srgbClr val="636D78"/>
                </a:solidFill>
                <a:latin typeface="Songti SC" panose="02010600040101010101" pitchFamily="2" charset="-122"/>
                <a:ea typeface="Songti SC" panose="02010600040101010101" pitchFamily="2" charset="-122"/>
              </a:rPr>
              <a:t>Debug </a:t>
            </a:r>
            <a:r>
              <a:rPr lang="zh-CN" altLang="en-US" sz="1200" dirty="0">
                <a:solidFill>
                  <a:srgbClr val="636D78"/>
                </a:solidFill>
                <a:latin typeface="Songti SC" panose="02010600040101010101" pitchFamily="2" charset="-122"/>
                <a:ea typeface="Songti SC" panose="02010600040101010101" pitchFamily="2" charset="-122"/>
              </a:rPr>
              <a:t>困难。</a:t>
            </a:r>
            <a:r>
              <a:rPr lang="en-US" altLang="zh-CN" sz="1200" dirty="0">
                <a:solidFill>
                  <a:srgbClr val="636D78"/>
                </a:solidFill>
                <a:latin typeface="Songti SC" panose="02010600040101010101" pitchFamily="2" charset="-122"/>
                <a:ea typeface="Songti SC" panose="02010600040101010101" pitchFamily="2" charset="-122"/>
              </a:rPr>
              <a:t>2007 </a:t>
            </a:r>
            <a:r>
              <a:rPr lang="zh-CN" altLang="en-US" sz="1200" dirty="0">
                <a:solidFill>
                  <a:srgbClr val="636D78"/>
                </a:solidFill>
                <a:latin typeface="Songti SC" panose="02010600040101010101" pitchFamily="2" charset="-122"/>
                <a:ea typeface="Songti SC" panose="02010600040101010101" pitchFamily="2" charset="-122"/>
              </a:rPr>
              <a:t>年 </a:t>
            </a:r>
            <a:r>
              <a:rPr lang="en-US" altLang="zh-CN" sz="1200" dirty="0">
                <a:solidFill>
                  <a:srgbClr val="636D78"/>
                </a:solidFill>
                <a:latin typeface="Songti SC" panose="02010600040101010101" pitchFamily="2" charset="-122"/>
                <a:ea typeface="Songti SC" panose="02010600040101010101" pitchFamily="2" charset="-122"/>
              </a:rPr>
              <a:t>NVIDIA </a:t>
            </a:r>
            <a:r>
              <a:rPr lang="zh-CN" altLang="en-US" sz="1200" dirty="0">
                <a:solidFill>
                  <a:srgbClr val="636D78"/>
                </a:solidFill>
                <a:latin typeface="Songti SC" panose="02010600040101010101" pitchFamily="2" charset="-122"/>
                <a:ea typeface="Songti SC" panose="02010600040101010101" pitchFamily="2" charset="-122"/>
              </a:rPr>
              <a:t>推出 </a:t>
            </a:r>
            <a:r>
              <a:rPr lang="en-US" altLang="zh-CN" sz="1200" b="1" dirty="0">
                <a:solidFill>
                  <a:schemeClr val="accent2"/>
                </a:solidFill>
                <a:latin typeface="Songti SC" panose="02010600040101010101" pitchFamily="2" charset="-122"/>
                <a:ea typeface="Songti SC" panose="02010600040101010101" pitchFamily="2" charset="-122"/>
              </a:rPr>
              <a:t>CUDA</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的 </a:t>
            </a:r>
            <a:r>
              <a:rPr lang="en-US" altLang="zh-CN" sz="1200" dirty="0">
                <a:solidFill>
                  <a:srgbClr val="636D78"/>
                </a:solidFill>
                <a:latin typeface="Songti SC" panose="02010600040101010101" pitchFamily="2" charset="-122"/>
                <a:ea typeface="Songti SC" panose="02010600040101010101" pitchFamily="2" charset="-122"/>
              </a:rPr>
              <a:t>GPU </a:t>
            </a:r>
            <a:r>
              <a:rPr lang="zh-CN" altLang="en-US" sz="1200" dirty="0">
                <a:solidFill>
                  <a:srgbClr val="636D78"/>
                </a:solidFill>
                <a:latin typeface="Songti SC" panose="02010600040101010101" pitchFamily="2" charset="-122"/>
                <a:ea typeface="Songti SC" panose="02010600040101010101" pitchFamily="2" charset="-122"/>
              </a:rPr>
              <a:t>软件接口后才真正改善。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2009 </a:t>
            </a:r>
            <a:r>
              <a:rPr lang="zh-CN" altLang="en-US" sz="1200" dirty="0">
                <a:solidFill>
                  <a:srgbClr val="636D78"/>
                </a:solidFill>
                <a:latin typeface="Songti SC" panose="02010600040101010101" pitchFamily="2" charset="-122"/>
                <a:ea typeface="Songti SC" panose="02010600040101010101" pitchFamily="2" charset="-122"/>
              </a:rPr>
              <a:t>年 </a:t>
            </a:r>
            <a:r>
              <a:rPr lang="en-US" altLang="zh-CN" sz="1200" dirty="0">
                <a:solidFill>
                  <a:srgbClr val="636D78"/>
                </a:solidFill>
                <a:latin typeface="Songti SC" panose="02010600040101010101" pitchFamily="2" charset="-122"/>
                <a:ea typeface="Songti SC" panose="02010600040101010101" pitchFamily="2" charset="-122"/>
              </a:rPr>
              <a:t>6 </a:t>
            </a:r>
            <a:r>
              <a:rPr lang="zh-CN" altLang="en-US" sz="1200" dirty="0">
                <a:solidFill>
                  <a:srgbClr val="636D78"/>
                </a:solidFill>
                <a:latin typeface="Songti SC" panose="02010600040101010101" pitchFamily="2" charset="-122"/>
                <a:ea typeface="Songti SC" panose="02010600040101010101" pitchFamily="2" charset="-122"/>
              </a:rPr>
              <a:t>月，斯坦福大学的 </a:t>
            </a:r>
            <a:r>
              <a:rPr lang="en-US" altLang="zh-CN" sz="1200" dirty="0">
                <a:solidFill>
                  <a:srgbClr val="636D78"/>
                </a:solidFill>
                <a:latin typeface="Songti SC" panose="02010600040101010101" pitchFamily="2" charset="-122"/>
                <a:ea typeface="Songti SC" panose="02010600040101010101" pitchFamily="2" charset="-122"/>
              </a:rPr>
              <a:t>Rajat Raina </a:t>
            </a:r>
            <a:r>
              <a:rPr lang="zh-CN" altLang="en-US" sz="1200" dirty="0">
                <a:solidFill>
                  <a:srgbClr val="636D78"/>
                </a:solidFill>
                <a:latin typeface="Songti SC" panose="02010600040101010101" pitchFamily="2" charset="-122"/>
                <a:ea typeface="Songti SC" panose="02010600040101010101" pitchFamily="2" charset="-122"/>
              </a:rPr>
              <a:t>和</a:t>
            </a:r>
            <a:r>
              <a:rPr lang="zh-CN" altLang="en-US" sz="1200" b="1" dirty="0">
                <a:solidFill>
                  <a:schemeClr val="accent2"/>
                </a:solidFill>
                <a:latin typeface="Songti SC" panose="02010600040101010101" pitchFamily="2" charset="-122"/>
                <a:ea typeface="Songti SC" panose="02010600040101010101" pitchFamily="2" charset="-122"/>
              </a:rPr>
              <a:t>吴恩达</a:t>
            </a:r>
            <a:r>
              <a:rPr lang="zh-CN" altLang="en-US" sz="1200" dirty="0">
                <a:solidFill>
                  <a:srgbClr val="636D78"/>
                </a:solidFill>
                <a:latin typeface="Songti SC" panose="02010600040101010101" pitchFamily="2" charset="-122"/>
                <a:ea typeface="Songti SC" panose="02010600040101010101" pitchFamily="2" charset="-122"/>
              </a:rPr>
              <a:t>合作发表论文：</a:t>
            </a:r>
            <a:r>
              <a:rPr lang="en-US" altLang="zh-CN" sz="1200" b="1" i="1" dirty="0">
                <a:solidFill>
                  <a:schemeClr val="accent2"/>
                </a:solidFill>
                <a:latin typeface="Songti SC" panose="02010600040101010101" pitchFamily="2" charset="-122"/>
                <a:ea typeface="Songti SC" panose="02010600040101010101" pitchFamily="2" charset="-122"/>
              </a:rPr>
              <a:t>Large-scale Deep Unsupervised Learning using Graphic Processors</a:t>
            </a:r>
            <a:r>
              <a:rPr lang="en-US" altLang="zh-CN" sz="1200" dirty="0">
                <a:solidFill>
                  <a:srgbClr val="636D78"/>
                </a:solidFill>
                <a:latin typeface="Songti SC" panose="02010600040101010101" pitchFamily="2" charset="-122"/>
                <a:ea typeface="Songti SC" panose="02010600040101010101" pitchFamily="2" charset="-122"/>
              </a:rPr>
              <a:t> (ICML09)</a:t>
            </a:r>
            <a:r>
              <a:rPr lang="zh-CN" altLang="en-US" sz="1200" dirty="0">
                <a:solidFill>
                  <a:srgbClr val="636D78"/>
                </a:solidFill>
                <a:latin typeface="Songti SC" panose="02010600040101010101" pitchFamily="2" charset="-122"/>
                <a:ea typeface="Songti SC" panose="02010600040101010101" pitchFamily="2" charset="-122"/>
              </a:rPr>
              <a:t>；论文采用 </a:t>
            </a:r>
            <a:r>
              <a:rPr lang="en-US" altLang="zh-CN" sz="1200" b="1" dirty="0">
                <a:solidFill>
                  <a:schemeClr val="accent2"/>
                </a:solidFill>
                <a:latin typeface="Songti SC" panose="02010600040101010101" pitchFamily="2" charset="-122"/>
                <a:ea typeface="Songti SC" panose="02010600040101010101" pitchFamily="2" charset="-122"/>
              </a:rPr>
              <a:t>DBNs</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模型和稀疏编码（</a:t>
            </a:r>
            <a:r>
              <a:rPr lang="en-US" altLang="zh-CN" sz="1200" b="1" dirty="0">
                <a:solidFill>
                  <a:schemeClr val="accent2"/>
                </a:solidFill>
                <a:latin typeface="Songti SC" panose="02010600040101010101" pitchFamily="2" charset="-122"/>
                <a:ea typeface="Songti SC" panose="02010600040101010101" pitchFamily="2" charset="-122"/>
              </a:rPr>
              <a:t>Sparse Coding</a:t>
            </a:r>
            <a:r>
              <a:rPr lang="zh-CN" altLang="en-US" sz="1200" dirty="0">
                <a:solidFill>
                  <a:srgbClr val="636D78"/>
                </a:solidFill>
                <a:latin typeface="Songti SC" panose="02010600040101010101" pitchFamily="2" charset="-122"/>
                <a:ea typeface="Songti SC" panose="02010600040101010101" pitchFamily="2" charset="-122"/>
              </a:rPr>
              <a:t>），模型参数达到</a:t>
            </a:r>
            <a:r>
              <a:rPr lang="zh-CN" altLang="en-US" sz="1200" b="1" dirty="0">
                <a:solidFill>
                  <a:schemeClr val="accent2"/>
                </a:solidFill>
                <a:latin typeface="Songti SC" panose="02010600040101010101" pitchFamily="2" charset="-122"/>
                <a:ea typeface="Songti SC" panose="02010600040101010101" pitchFamily="2" charset="-122"/>
              </a:rPr>
              <a:t>一亿</a:t>
            </a:r>
            <a:r>
              <a:rPr lang="zh-CN" altLang="en-US" sz="1200" dirty="0">
                <a:solidFill>
                  <a:srgbClr val="636D78"/>
                </a:solidFill>
                <a:latin typeface="Songti SC" panose="02010600040101010101" pitchFamily="2" charset="-122"/>
                <a:ea typeface="Songti SC" panose="02010600040101010101" pitchFamily="2" charset="-122"/>
              </a:rPr>
              <a:t>（与 </a:t>
            </a:r>
            <a:r>
              <a:rPr lang="en-US" altLang="zh-CN"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模型参数的对比见下表）。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结论结果显示：使用 </a:t>
            </a:r>
            <a:r>
              <a:rPr lang="en-US" altLang="zh-CN" sz="1200" b="1" dirty="0">
                <a:solidFill>
                  <a:schemeClr val="accent2"/>
                </a:solidFill>
                <a:latin typeface="Songti SC" panose="02010600040101010101" pitchFamily="2" charset="-122"/>
                <a:ea typeface="Songti SC" panose="02010600040101010101" pitchFamily="2" charset="-122"/>
              </a:rPr>
              <a:t>GPU</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运行速度和用传统双核 </a:t>
            </a:r>
            <a:r>
              <a:rPr lang="en-US" altLang="zh-CN" sz="1200" b="1" dirty="0">
                <a:solidFill>
                  <a:schemeClr val="accent2"/>
                </a:solidFill>
                <a:latin typeface="Songti SC" panose="02010600040101010101" pitchFamily="2" charset="-122"/>
                <a:ea typeface="Songti SC" panose="02010600040101010101" pitchFamily="2" charset="-122"/>
              </a:rPr>
              <a:t>CPU</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相比，最快时要快近 </a:t>
            </a:r>
            <a:r>
              <a:rPr lang="en-US" altLang="zh-CN" sz="1200" b="1" dirty="0">
                <a:solidFill>
                  <a:schemeClr val="accent2"/>
                </a:solidFill>
                <a:latin typeface="Songti SC" panose="02010600040101010101" pitchFamily="2" charset="-122"/>
                <a:ea typeface="Songti SC" panose="02010600040101010101" pitchFamily="2" charset="-122"/>
              </a:rPr>
              <a:t>70</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倍。在一个四层，一亿个参数的 </a:t>
            </a:r>
            <a:r>
              <a:rPr lang="en-US" altLang="zh-CN" sz="1200" dirty="0">
                <a:solidFill>
                  <a:srgbClr val="636D78"/>
                </a:solidFill>
                <a:latin typeface="Songti SC" panose="02010600040101010101" pitchFamily="2" charset="-122"/>
                <a:ea typeface="Songti SC" panose="02010600040101010101" pitchFamily="2" charset="-122"/>
              </a:rPr>
              <a:t>DBN </a:t>
            </a:r>
            <a:r>
              <a:rPr lang="zh-CN" altLang="en-US" sz="1200" dirty="0">
                <a:solidFill>
                  <a:srgbClr val="636D78"/>
                </a:solidFill>
                <a:latin typeface="Songti SC" panose="02010600040101010101" pitchFamily="2" charset="-122"/>
                <a:ea typeface="Songti SC" panose="02010600040101010101" pitchFamily="2" charset="-122"/>
              </a:rPr>
              <a:t>网络上使用 </a:t>
            </a:r>
            <a:r>
              <a:rPr lang="en-US" altLang="zh-CN" sz="1200" dirty="0">
                <a:solidFill>
                  <a:srgbClr val="636D78"/>
                </a:solidFill>
                <a:latin typeface="Songti SC" panose="02010600040101010101" pitchFamily="2" charset="-122"/>
                <a:ea typeface="Songti SC" panose="02010600040101010101" pitchFamily="2" charset="-122"/>
              </a:rPr>
              <a:t>GPU </a:t>
            </a:r>
            <a:r>
              <a:rPr lang="zh-CN" altLang="en-US" sz="1200" dirty="0">
                <a:solidFill>
                  <a:srgbClr val="636D78"/>
                </a:solidFill>
                <a:latin typeface="Songti SC" panose="02010600040101010101" pitchFamily="2" charset="-122"/>
                <a:ea typeface="Songti SC" panose="02010600040101010101" pitchFamily="2" charset="-122"/>
              </a:rPr>
              <a:t>把程序运行时间从几周降到一天。 </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B8C75C6A-6365-704F-A275-0A79E69E4461}"/>
              </a:ext>
            </a:extLst>
          </p:cNvPr>
          <p:cNvPicPr>
            <a:picLocks noChangeAspect="1"/>
          </p:cNvPicPr>
          <p:nvPr/>
        </p:nvPicPr>
        <p:blipFill rotWithShape="1">
          <a:blip r:embed="rId2"/>
          <a:srcRect b="12663"/>
          <a:stretch/>
        </p:blipFill>
        <p:spPr>
          <a:xfrm>
            <a:off x="8486913" y="2293731"/>
            <a:ext cx="2692400" cy="1774687"/>
          </a:xfrm>
          <a:prstGeom prst="rect">
            <a:avLst/>
          </a:prstGeom>
        </p:spPr>
      </p:pic>
      <p:pic>
        <p:nvPicPr>
          <p:cNvPr id="4" name="图片 3">
            <a:extLst>
              <a:ext uri="{FF2B5EF4-FFF2-40B4-BE49-F238E27FC236}">
                <a16:creationId xmlns:a16="http://schemas.microsoft.com/office/drawing/2014/main" id="{16BC0E9A-A454-B140-8636-4E897D4646FC}"/>
              </a:ext>
            </a:extLst>
          </p:cNvPr>
          <p:cNvPicPr>
            <a:picLocks noChangeAspect="1"/>
          </p:cNvPicPr>
          <p:nvPr/>
        </p:nvPicPr>
        <p:blipFill>
          <a:blip r:embed="rId3"/>
          <a:stretch>
            <a:fillRect/>
          </a:stretch>
        </p:blipFill>
        <p:spPr>
          <a:xfrm>
            <a:off x="1216723" y="4068418"/>
            <a:ext cx="6902345" cy="1757608"/>
          </a:xfrm>
          <a:prstGeom prst="rect">
            <a:avLst/>
          </a:prstGeom>
        </p:spPr>
      </p:pic>
    </p:spTree>
    <p:extLst>
      <p:ext uri="{BB962C8B-B14F-4D97-AF65-F5344CB8AC3E}">
        <p14:creationId xmlns:p14="http://schemas.microsoft.com/office/powerpoint/2010/main" val="71560530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Jen-</a:t>
            </a:r>
            <a:r>
              <a:rPr lang="en" altLang="zh-CN" sz="1600" b="1" dirty="0" err="1">
                <a:solidFill>
                  <a:srgbClr val="636D78"/>
                </a:solidFill>
                <a:latin typeface="Songti SC Black" panose="02010600040101010101" pitchFamily="2" charset="-122"/>
                <a:ea typeface="Songti SC Black" panose="02010600040101010101" pitchFamily="2" charset="-122"/>
              </a:rPr>
              <a:t>Hsun</a:t>
            </a:r>
            <a:r>
              <a:rPr lang="en" altLang="zh-CN" sz="1600" b="1" dirty="0">
                <a:solidFill>
                  <a:srgbClr val="636D78"/>
                </a:solidFill>
                <a:latin typeface="Songti SC Black" panose="02010600040101010101" pitchFamily="2" charset="-122"/>
                <a:ea typeface="Songti SC Black" panose="02010600040101010101" pitchFamily="2" charset="-122"/>
              </a:rPr>
              <a:t> Huang &amp; GPU</a:t>
            </a:r>
          </a:p>
          <a:p>
            <a:pPr lvl="1">
              <a:lnSpc>
                <a:spcPct val="100000"/>
              </a:lnSpc>
            </a:pPr>
            <a:r>
              <a:rPr lang="zh-CN" altLang="en-US" sz="1200" b="1" dirty="0">
                <a:solidFill>
                  <a:schemeClr val="accent2"/>
                </a:solidFill>
                <a:latin typeface="Songti SC" panose="02010600040101010101" pitchFamily="2" charset="-122"/>
                <a:ea typeface="Songti SC" panose="02010600040101010101" pitchFamily="2" charset="-122"/>
              </a:rPr>
              <a:t>黄仁轩</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1963 </a:t>
            </a:r>
            <a:r>
              <a:rPr lang="zh-CN" altLang="en-US" sz="1200" dirty="0">
                <a:solidFill>
                  <a:srgbClr val="636D78"/>
                </a:solidFill>
                <a:latin typeface="Songti SC" panose="02010600040101010101" pitchFamily="2" charset="-122"/>
                <a:ea typeface="Songti SC" panose="02010600040101010101" pitchFamily="2" charset="-122"/>
              </a:rPr>
              <a:t>年出生于台湾。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1993 </a:t>
            </a:r>
            <a:r>
              <a:rPr lang="zh-CN" altLang="en-US" sz="1200" dirty="0">
                <a:solidFill>
                  <a:srgbClr val="636D78"/>
                </a:solidFill>
                <a:latin typeface="Songti SC" panose="02010600040101010101" pitchFamily="2" charset="-122"/>
                <a:ea typeface="Songti SC" panose="02010600040101010101" pitchFamily="2" charset="-122"/>
              </a:rPr>
              <a:t>年斯坦福大学硕士毕业后不久创立了 </a:t>
            </a:r>
            <a:r>
              <a:rPr lang="en-US" altLang="zh-CN" sz="1200" b="1" dirty="0">
                <a:solidFill>
                  <a:schemeClr val="accent2"/>
                </a:solidFill>
                <a:latin typeface="Songti SC" panose="02010600040101010101" pitchFamily="2" charset="-122"/>
                <a:ea typeface="Songti SC" panose="02010600040101010101" pitchFamily="2" charset="-122"/>
              </a:rPr>
              <a:t>NVIDIA</a:t>
            </a:r>
            <a:r>
              <a:rPr lang="zh-CN" altLang="en-US" sz="1200" dirty="0">
                <a:solidFill>
                  <a:srgbClr val="636D78"/>
                </a:solidFill>
                <a:latin typeface="Songti SC" panose="02010600040101010101" pitchFamily="2" charset="-122"/>
                <a:ea typeface="Songti SC" panose="02010600040101010101" pitchFamily="2" charset="-122"/>
              </a:rPr>
              <a:t>。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NVIDIA </a:t>
            </a:r>
            <a:r>
              <a:rPr lang="zh-CN" altLang="en-US" sz="1200" dirty="0">
                <a:solidFill>
                  <a:srgbClr val="636D78"/>
                </a:solidFill>
                <a:latin typeface="Songti SC" panose="02010600040101010101" pitchFamily="2" charset="-122"/>
                <a:ea typeface="Songti SC" panose="02010600040101010101" pitchFamily="2" charset="-122"/>
              </a:rPr>
              <a:t>起家时做的是图像处理的芯片，主要面对电脑游戏市场。</a:t>
            </a:r>
            <a:r>
              <a:rPr lang="en-US" altLang="zh-CN" sz="1200" dirty="0">
                <a:solidFill>
                  <a:srgbClr val="636D78"/>
                </a:solidFill>
                <a:latin typeface="Songti SC" panose="02010600040101010101" pitchFamily="2" charset="-122"/>
                <a:ea typeface="Songti SC" panose="02010600040101010101" pitchFamily="2" charset="-122"/>
              </a:rPr>
              <a:t>1999 </a:t>
            </a:r>
            <a:r>
              <a:rPr lang="zh-CN" altLang="en-US" sz="1200" dirty="0">
                <a:solidFill>
                  <a:srgbClr val="636D78"/>
                </a:solidFill>
                <a:latin typeface="Songti SC" panose="02010600040101010101" pitchFamily="2" charset="-122"/>
                <a:ea typeface="Songti SC" panose="02010600040101010101" pitchFamily="2" charset="-122"/>
              </a:rPr>
              <a:t>年 </a:t>
            </a:r>
            <a:r>
              <a:rPr lang="en-US" altLang="zh-CN" sz="1200" dirty="0">
                <a:solidFill>
                  <a:srgbClr val="636D78"/>
                </a:solidFill>
                <a:latin typeface="Songti SC" panose="02010600040101010101" pitchFamily="2" charset="-122"/>
                <a:ea typeface="Songti SC" panose="02010600040101010101" pitchFamily="2" charset="-122"/>
              </a:rPr>
              <a:t>NVIDIA </a:t>
            </a:r>
            <a:r>
              <a:rPr lang="zh-CN" altLang="en-US" sz="1200" dirty="0">
                <a:solidFill>
                  <a:srgbClr val="636D78"/>
                </a:solidFill>
                <a:latin typeface="Songti SC" panose="02010600040101010101" pitchFamily="2" charset="-122"/>
                <a:ea typeface="Songti SC" panose="02010600040101010101" pitchFamily="2" charset="-122"/>
              </a:rPr>
              <a:t>推销自己的 </a:t>
            </a:r>
            <a:r>
              <a:rPr lang="en-US" altLang="zh-CN" sz="1200" dirty="0" err="1">
                <a:solidFill>
                  <a:srgbClr val="636D78"/>
                </a:solidFill>
                <a:latin typeface="Songti SC" panose="02010600040101010101" pitchFamily="2" charset="-122"/>
                <a:ea typeface="Songti SC" panose="02010600040101010101" pitchFamily="2" charset="-122"/>
              </a:rPr>
              <a:t>Geforce</a:t>
            </a:r>
            <a:r>
              <a:rPr lang="en-US" altLang="zh-CN" sz="1200" dirty="0">
                <a:solidFill>
                  <a:srgbClr val="636D78"/>
                </a:solidFill>
                <a:latin typeface="Songti SC" panose="02010600040101010101" pitchFamily="2" charset="-122"/>
                <a:ea typeface="Songti SC" panose="02010600040101010101" pitchFamily="2" charset="-122"/>
              </a:rPr>
              <a:t> 256 </a:t>
            </a:r>
            <a:r>
              <a:rPr lang="zh-CN" altLang="en-US" sz="1200" dirty="0">
                <a:solidFill>
                  <a:srgbClr val="636D78"/>
                </a:solidFill>
                <a:latin typeface="Songti SC" panose="02010600040101010101" pitchFamily="2" charset="-122"/>
                <a:ea typeface="Songti SC" panose="02010600040101010101" pitchFamily="2" charset="-122"/>
              </a:rPr>
              <a:t>芯片时，发明了 </a:t>
            </a:r>
            <a:r>
              <a:rPr lang="en-US" altLang="zh-CN" sz="1200" b="1" dirty="0">
                <a:solidFill>
                  <a:schemeClr val="accent2"/>
                </a:solidFill>
                <a:latin typeface="Songti SC" panose="02010600040101010101" pitchFamily="2" charset="-122"/>
                <a:ea typeface="Songti SC" panose="02010600040101010101" pitchFamily="2" charset="-122"/>
              </a:rPr>
              <a:t>GPU</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Graphics Processing Unit</a:t>
            </a:r>
            <a:r>
              <a:rPr lang="zh-CN" altLang="en-US" sz="1200" dirty="0">
                <a:solidFill>
                  <a:srgbClr val="636D78"/>
                </a:solidFill>
                <a:latin typeface="Songti SC" panose="02010600040101010101" pitchFamily="2" charset="-122"/>
                <a:ea typeface="Songti SC" panose="02010600040101010101" pitchFamily="2" charset="-122"/>
              </a:rPr>
              <a:t>）这个名词。</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GPU </a:t>
            </a:r>
            <a:r>
              <a:rPr lang="zh-CN" altLang="en-US" sz="1200" dirty="0">
                <a:solidFill>
                  <a:srgbClr val="636D78"/>
                </a:solidFill>
                <a:latin typeface="Songti SC" panose="02010600040101010101" pitchFamily="2" charset="-122"/>
                <a:ea typeface="Songti SC" panose="02010600040101010101" pitchFamily="2" charset="-122"/>
              </a:rPr>
              <a:t>的主要任务，是要在最短时间内显示上百万、千万甚至更多的像素。这在电脑游戏中是最核心的需求。这个计算工作的核心特点，是要同时</a:t>
            </a:r>
            <a:r>
              <a:rPr lang="zh-CN" altLang="en-US" sz="1200" b="1" dirty="0">
                <a:solidFill>
                  <a:schemeClr val="accent2"/>
                </a:solidFill>
                <a:latin typeface="Songti SC" panose="02010600040101010101" pitchFamily="2" charset="-122"/>
                <a:ea typeface="Songti SC" panose="02010600040101010101" pitchFamily="2" charset="-122"/>
              </a:rPr>
              <a:t>并行处理海量的数据</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传统的 </a:t>
            </a:r>
            <a:r>
              <a:rPr lang="en-US" altLang="zh-CN" sz="1200" dirty="0">
                <a:solidFill>
                  <a:srgbClr val="636D78"/>
                </a:solidFill>
                <a:latin typeface="Songti SC" panose="02010600040101010101" pitchFamily="2" charset="-122"/>
                <a:ea typeface="Songti SC" panose="02010600040101010101" pitchFamily="2" charset="-122"/>
              </a:rPr>
              <a:t>CPU </a:t>
            </a:r>
            <a:r>
              <a:rPr lang="zh-CN" altLang="en-US" sz="1200" dirty="0">
                <a:solidFill>
                  <a:srgbClr val="636D78"/>
                </a:solidFill>
                <a:latin typeface="Songti SC" panose="02010600040101010101" pitchFamily="2" charset="-122"/>
                <a:ea typeface="Songti SC" panose="02010600040101010101" pitchFamily="2" charset="-122"/>
              </a:rPr>
              <a:t>芯片架构，关注点不在并行处理，一次只能同时做一两个加减法运算。而 </a:t>
            </a:r>
            <a:r>
              <a:rPr lang="en-US" altLang="zh-CN" sz="1200" dirty="0">
                <a:solidFill>
                  <a:srgbClr val="636D78"/>
                </a:solidFill>
                <a:latin typeface="Songti SC" panose="02010600040101010101" pitchFamily="2" charset="-122"/>
                <a:ea typeface="Songti SC" panose="02010600040101010101" pitchFamily="2" charset="-122"/>
              </a:rPr>
              <a:t>GPU </a:t>
            </a:r>
            <a:r>
              <a:rPr lang="zh-CN" altLang="en-US" sz="1200" dirty="0">
                <a:solidFill>
                  <a:srgbClr val="636D78"/>
                </a:solidFill>
                <a:latin typeface="Songti SC" panose="02010600040101010101" pitchFamily="2" charset="-122"/>
                <a:ea typeface="Songti SC" panose="02010600040101010101" pitchFamily="2" charset="-122"/>
              </a:rPr>
              <a:t>在最底层的算术逻辑单元（</a:t>
            </a:r>
            <a:r>
              <a:rPr lang="en-US" altLang="zh-CN" sz="1200" dirty="0">
                <a:solidFill>
                  <a:srgbClr val="636D78"/>
                </a:solidFill>
                <a:latin typeface="Songti SC" panose="02010600040101010101" pitchFamily="2" charset="-122"/>
                <a:ea typeface="Songti SC" panose="02010600040101010101" pitchFamily="2" charset="-122"/>
              </a:rPr>
              <a:t>ALU</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Arithmetic Logic Unit</a:t>
            </a:r>
            <a:r>
              <a:rPr lang="zh-CN" altLang="en-US" sz="1200" dirty="0">
                <a:solidFill>
                  <a:srgbClr val="636D78"/>
                </a:solidFill>
                <a:latin typeface="Songti SC" panose="02010600040101010101" pitchFamily="2" charset="-122"/>
                <a:ea typeface="Songti SC" panose="02010600040101010101" pitchFamily="2" charset="-122"/>
              </a:rPr>
              <a:t>），是基于所谓的 </a:t>
            </a:r>
            <a:r>
              <a:rPr lang="en-US" altLang="zh-CN" sz="1200" dirty="0">
                <a:solidFill>
                  <a:srgbClr val="636D78"/>
                </a:solidFill>
                <a:latin typeface="Songti SC" panose="02010600040101010101" pitchFamily="2" charset="-122"/>
                <a:ea typeface="Songti SC" panose="02010600040101010101" pitchFamily="2" charset="-122"/>
              </a:rPr>
              <a:t>Single Instruction Multiple Data</a:t>
            </a:r>
            <a:r>
              <a:rPr lang="zh-CN" altLang="en-US" sz="1200" dirty="0">
                <a:solidFill>
                  <a:srgbClr val="636D78"/>
                </a:solidFill>
                <a:latin typeface="Songti SC" panose="02010600040101010101" pitchFamily="2" charset="-122"/>
                <a:ea typeface="Songti SC" panose="02010600040101010101" pitchFamily="2" charset="-122"/>
              </a:rPr>
              <a:t>（单指令多数据流）的架构，</a:t>
            </a:r>
            <a:r>
              <a:rPr lang="zh-CN" altLang="en-US" sz="1200" b="1" dirty="0">
                <a:solidFill>
                  <a:schemeClr val="accent2"/>
                </a:solidFill>
                <a:latin typeface="Songti SC" panose="02010600040101010101" pitchFamily="2" charset="-122"/>
                <a:ea typeface="Songti SC" panose="02010600040101010101" pitchFamily="2" charset="-122"/>
              </a:rPr>
              <a:t>擅长对于大批量数据并行处理</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一个 </a:t>
            </a:r>
            <a:r>
              <a:rPr lang="en-US" altLang="zh-CN" sz="1200" dirty="0">
                <a:solidFill>
                  <a:srgbClr val="636D78"/>
                </a:solidFill>
                <a:latin typeface="Songti SC" panose="02010600040101010101" pitchFamily="2" charset="-122"/>
                <a:ea typeface="Songti SC" panose="02010600040101010101" pitchFamily="2" charset="-122"/>
              </a:rPr>
              <a:t>GPU</a:t>
            </a:r>
            <a:r>
              <a:rPr lang="zh-CN" altLang="en-US" sz="1200" dirty="0">
                <a:solidFill>
                  <a:srgbClr val="636D78"/>
                </a:solidFill>
                <a:latin typeface="Songti SC" panose="02010600040101010101" pitchFamily="2" charset="-122"/>
                <a:ea typeface="Songti SC" panose="02010600040101010101" pitchFamily="2" charset="-122"/>
              </a:rPr>
              <a:t>，往往包含</a:t>
            </a:r>
            <a:r>
              <a:rPr lang="zh-CN" altLang="en-US" sz="1200" b="1" dirty="0">
                <a:solidFill>
                  <a:schemeClr val="accent2"/>
                </a:solidFill>
                <a:latin typeface="Songti SC" panose="02010600040101010101" pitchFamily="2" charset="-122"/>
                <a:ea typeface="Songti SC" panose="02010600040101010101" pitchFamily="2" charset="-122"/>
              </a:rPr>
              <a:t>几百个 </a:t>
            </a:r>
            <a:r>
              <a:rPr lang="en-US" altLang="zh-CN" sz="1200" b="1" dirty="0">
                <a:solidFill>
                  <a:schemeClr val="accent2"/>
                </a:solidFill>
                <a:latin typeface="Songti SC" panose="02010600040101010101" pitchFamily="2" charset="-122"/>
                <a:ea typeface="Songti SC" panose="02010600040101010101" pitchFamily="2" charset="-122"/>
              </a:rPr>
              <a:t>ALU</a:t>
            </a:r>
            <a:r>
              <a:rPr lang="zh-CN" altLang="en-US" sz="1200" dirty="0">
                <a:solidFill>
                  <a:srgbClr val="636D78"/>
                </a:solidFill>
                <a:latin typeface="Songti SC" panose="02010600040101010101" pitchFamily="2" charset="-122"/>
                <a:ea typeface="Songti SC" panose="02010600040101010101" pitchFamily="2" charset="-122"/>
              </a:rPr>
              <a:t>，并行计算能力极高。所以尽管 </a:t>
            </a:r>
            <a:r>
              <a:rPr lang="en-US" altLang="zh-CN" sz="1200" dirty="0">
                <a:solidFill>
                  <a:srgbClr val="636D78"/>
                </a:solidFill>
                <a:latin typeface="Songti SC" panose="02010600040101010101" pitchFamily="2" charset="-122"/>
                <a:ea typeface="Songti SC" panose="02010600040101010101" pitchFamily="2" charset="-122"/>
              </a:rPr>
              <a:t>GPU </a:t>
            </a:r>
            <a:r>
              <a:rPr lang="zh-CN" altLang="en-US" sz="1200" dirty="0">
                <a:solidFill>
                  <a:srgbClr val="636D78"/>
                </a:solidFill>
                <a:latin typeface="Songti SC" panose="02010600040101010101" pitchFamily="2" charset="-122"/>
                <a:ea typeface="Songti SC" panose="02010600040101010101" pitchFamily="2" charset="-122"/>
              </a:rPr>
              <a:t>内核的</a:t>
            </a:r>
            <a:r>
              <a:rPr lang="zh-CN" altLang="en-US" sz="1200" b="1" dirty="0">
                <a:solidFill>
                  <a:schemeClr val="accent2"/>
                </a:solidFill>
                <a:latin typeface="Songti SC" panose="02010600040101010101" pitchFamily="2" charset="-122"/>
                <a:ea typeface="Songti SC" panose="02010600040101010101" pitchFamily="2" charset="-122"/>
              </a:rPr>
              <a:t>时钟速度</a:t>
            </a:r>
            <a:r>
              <a:rPr lang="zh-CN" altLang="en-US" sz="1200" dirty="0">
                <a:solidFill>
                  <a:srgbClr val="636D78"/>
                </a:solidFill>
                <a:latin typeface="Songti SC" panose="02010600040101010101" pitchFamily="2" charset="-122"/>
                <a:ea typeface="Songti SC" panose="02010600040101010101" pitchFamily="2" charset="-122"/>
              </a:rPr>
              <a:t>往往比 </a:t>
            </a:r>
            <a:r>
              <a:rPr lang="en-US" altLang="zh-CN" sz="1200" dirty="0">
                <a:solidFill>
                  <a:srgbClr val="636D78"/>
                </a:solidFill>
                <a:latin typeface="Songti SC" panose="02010600040101010101" pitchFamily="2" charset="-122"/>
                <a:ea typeface="Songti SC" panose="02010600040101010101" pitchFamily="2" charset="-122"/>
              </a:rPr>
              <a:t>CPU </a:t>
            </a:r>
            <a:r>
              <a:rPr lang="zh-CN" altLang="en-US" sz="1200" dirty="0">
                <a:solidFill>
                  <a:srgbClr val="636D78"/>
                </a:solidFill>
                <a:latin typeface="Songti SC" panose="02010600040101010101" pitchFamily="2" charset="-122"/>
                <a:ea typeface="Songti SC" panose="02010600040101010101" pitchFamily="2" charset="-122"/>
              </a:rPr>
              <a:t>的还要慢，但对</a:t>
            </a:r>
            <a:r>
              <a:rPr lang="zh-CN" altLang="en-US" sz="1200" b="1" dirty="0">
                <a:solidFill>
                  <a:schemeClr val="accent2"/>
                </a:solidFill>
                <a:latin typeface="Songti SC" panose="02010600040101010101" pitchFamily="2" charset="-122"/>
                <a:ea typeface="Songti SC" panose="02010600040101010101" pitchFamily="2" charset="-122"/>
              </a:rPr>
              <a:t>大规模并行处理</a:t>
            </a:r>
            <a:r>
              <a:rPr lang="zh-CN" altLang="en-US" sz="1200" dirty="0">
                <a:solidFill>
                  <a:srgbClr val="636D78"/>
                </a:solidFill>
                <a:latin typeface="Songti SC" panose="02010600040101010101" pitchFamily="2" charset="-122"/>
                <a:ea typeface="Songti SC" panose="02010600040101010101" pitchFamily="2" charset="-122"/>
              </a:rPr>
              <a:t>的计算工作，速度比 </a:t>
            </a:r>
            <a:r>
              <a:rPr lang="en-US" altLang="zh-CN" sz="1200" dirty="0">
                <a:solidFill>
                  <a:srgbClr val="636D78"/>
                </a:solidFill>
                <a:latin typeface="Songti SC" panose="02010600040101010101" pitchFamily="2" charset="-122"/>
                <a:ea typeface="Songti SC" panose="02010600040101010101" pitchFamily="2" charset="-122"/>
              </a:rPr>
              <a:t>CPU </a:t>
            </a:r>
            <a:r>
              <a:rPr lang="zh-CN" altLang="en-US" sz="1200" dirty="0">
                <a:solidFill>
                  <a:srgbClr val="636D78"/>
                </a:solidFill>
                <a:latin typeface="Songti SC" panose="02010600040101010101" pitchFamily="2" charset="-122"/>
                <a:ea typeface="Songti SC" panose="02010600040101010101" pitchFamily="2" charset="-122"/>
              </a:rPr>
              <a:t>快许多。</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b="1" dirty="0">
                <a:solidFill>
                  <a:schemeClr val="accent2"/>
                </a:solidFill>
                <a:latin typeface="Songti SC" panose="02010600040101010101" pitchFamily="2" charset="-122"/>
                <a:ea typeface="Songti SC" panose="02010600040101010101" pitchFamily="2" charset="-122"/>
              </a:rPr>
              <a:t>神经网络</a:t>
            </a:r>
            <a:r>
              <a:rPr lang="zh-CN" altLang="en-US" sz="1200" dirty="0">
                <a:solidFill>
                  <a:srgbClr val="636D78"/>
                </a:solidFill>
                <a:latin typeface="Songti SC" panose="02010600040101010101" pitchFamily="2" charset="-122"/>
                <a:ea typeface="Songti SC" panose="02010600040101010101" pitchFamily="2" charset="-122"/>
              </a:rPr>
              <a:t>的计算工作，本质上就是大量的矩阵计算的操作，因此特别适合于使用 </a:t>
            </a:r>
            <a:r>
              <a:rPr lang="en-US" altLang="zh-CN" sz="1200" b="1" dirty="0">
                <a:solidFill>
                  <a:schemeClr val="accent2"/>
                </a:solidFill>
                <a:latin typeface="Songti SC" panose="02010600040101010101" pitchFamily="2" charset="-122"/>
                <a:ea typeface="Songti SC" panose="02010600040101010101" pitchFamily="2" charset="-122"/>
              </a:rPr>
              <a:t>GPU</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63813212-022F-6F45-9B75-497CA029FC24}"/>
              </a:ext>
            </a:extLst>
          </p:cNvPr>
          <p:cNvPicPr>
            <a:picLocks noChangeAspect="1"/>
          </p:cNvPicPr>
          <p:nvPr/>
        </p:nvPicPr>
        <p:blipFill>
          <a:blip r:embed="rId2"/>
          <a:stretch>
            <a:fillRect/>
          </a:stretch>
        </p:blipFill>
        <p:spPr>
          <a:xfrm>
            <a:off x="8454886" y="2262808"/>
            <a:ext cx="2912165" cy="1941443"/>
          </a:xfrm>
          <a:prstGeom prst="rect">
            <a:avLst/>
          </a:prstGeom>
        </p:spPr>
      </p:pic>
    </p:spTree>
    <p:extLst>
      <p:ext uri="{BB962C8B-B14F-4D97-AF65-F5344CB8AC3E}">
        <p14:creationId xmlns:p14="http://schemas.microsoft.com/office/powerpoint/2010/main" val="38448722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Big Data</a:t>
            </a:r>
            <a:r>
              <a:rPr lang="zh-CN" altLang="en" sz="1600" b="1" dirty="0">
                <a:solidFill>
                  <a:srgbClr val="636D78"/>
                </a:solidFill>
                <a:latin typeface="Songti SC Black" panose="02010600040101010101" pitchFamily="2" charset="-122"/>
                <a:ea typeface="Songti SC Black" panose="02010600040101010101" pitchFamily="2" charset="-122"/>
              </a:rPr>
              <a:t>：</a:t>
            </a:r>
            <a:r>
              <a:rPr lang="en" altLang="zh-CN" sz="1600" b="1" dirty="0">
                <a:solidFill>
                  <a:srgbClr val="636D78"/>
                </a:solidFill>
                <a:latin typeface="Songti SC Black" panose="02010600040101010101" pitchFamily="2" charset="-122"/>
                <a:ea typeface="Songti SC Black" panose="02010600040101010101" pitchFamily="2" charset="-122"/>
              </a:rPr>
              <a:t>ImageNet</a:t>
            </a: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2009 </a:t>
            </a:r>
            <a:r>
              <a:rPr lang="zh-CN" altLang="en-US" sz="1200" dirty="0">
                <a:solidFill>
                  <a:srgbClr val="636D78"/>
                </a:solidFill>
                <a:latin typeface="Songti SC" panose="02010600040101010101" pitchFamily="2" charset="-122"/>
                <a:ea typeface="Songti SC" panose="02010600040101010101" pitchFamily="2" charset="-122"/>
              </a:rPr>
              <a:t>年，一群普林斯顿大学计算机系的华人学者（第一作者为 </a:t>
            </a:r>
            <a:r>
              <a:rPr lang="en-US" altLang="zh-CN" sz="1200" dirty="0">
                <a:solidFill>
                  <a:srgbClr val="636D78"/>
                </a:solidFill>
                <a:latin typeface="Songti SC" panose="02010600040101010101" pitchFamily="2" charset="-122"/>
                <a:ea typeface="Songti SC" panose="02010600040101010101" pitchFamily="2" charset="-122"/>
              </a:rPr>
              <a:t>Jia Deng</a:t>
            </a:r>
            <a:r>
              <a:rPr lang="zh-CN" altLang="en-US" sz="1200" dirty="0">
                <a:solidFill>
                  <a:srgbClr val="636D78"/>
                </a:solidFill>
                <a:latin typeface="Songti SC" panose="02010600040101010101" pitchFamily="2" charset="-122"/>
                <a:ea typeface="Songti SC" panose="02010600040101010101" pitchFamily="2" charset="-122"/>
              </a:rPr>
              <a:t>）发表了论文：</a:t>
            </a:r>
            <a:r>
              <a:rPr lang="en-US" altLang="zh-CN" sz="1200" b="1" i="1" dirty="0">
                <a:solidFill>
                  <a:schemeClr val="accent2"/>
                </a:solidFill>
                <a:latin typeface="Songti SC" panose="02010600040101010101" pitchFamily="2" charset="-122"/>
                <a:ea typeface="Songti SC" panose="02010600040101010101" pitchFamily="2" charset="-122"/>
              </a:rPr>
              <a:t>ImageNet</a:t>
            </a:r>
            <a:r>
              <a:rPr lang="zh-CN" altLang="en-US" sz="1200" b="1" i="1" dirty="0">
                <a:solidFill>
                  <a:schemeClr val="accent2"/>
                </a:solidFill>
                <a:latin typeface="Songti SC" panose="02010600040101010101" pitchFamily="2" charset="-122"/>
                <a:ea typeface="Songti SC" panose="02010600040101010101" pitchFamily="2" charset="-122"/>
              </a:rPr>
              <a:t>：</a:t>
            </a:r>
            <a:r>
              <a:rPr lang="en-US" altLang="zh-CN" sz="1200" b="1" i="1" dirty="0">
                <a:solidFill>
                  <a:schemeClr val="accent2"/>
                </a:solidFill>
                <a:latin typeface="Songti SC" panose="02010600040101010101" pitchFamily="2" charset="-122"/>
                <a:ea typeface="Songti SC" panose="02010600040101010101" pitchFamily="2" charset="-122"/>
              </a:rPr>
              <a:t>A large scale hierarchical image database</a:t>
            </a:r>
            <a:r>
              <a:rPr lang="zh-CN" altLang="en-US" sz="1200" dirty="0">
                <a:solidFill>
                  <a:srgbClr val="636D78"/>
                </a:solidFill>
                <a:latin typeface="Songti SC" panose="02010600040101010101" pitchFamily="2" charset="-122"/>
                <a:ea typeface="Songti SC" panose="02010600040101010101" pitchFamily="2" charset="-122"/>
              </a:rPr>
              <a:t>，宣布建立了第一个超大型图像数据库供计算机视觉研究者使用。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数据库建立之初，包含了 </a:t>
            </a:r>
            <a:r>
              <a:rPr lang="en-US" altLang="zh-CN" sz="1200" b="1" dirty="0">
                <a:solidFill>
                  <a:schemeClr val="accent2"/>
                </a:solidFill>
                <a:latin typeface="Songti SC" panose="02010600040101010101" pitchFamily="2" charset="-122"/>
                <a:ea typeface="Songti SC" panose="02010600040101010101" pitchFamily="2" charset="-122"/>
              </a:rPr>
              <a:t>320 </a:t>
            </a:r>
            <a:r>
              <a:rPr lang="zh-CN" altLang="en-US" sz="1200" b="1" dirty="0">
                <a:solidFill>
                  <a:schemeClr val="accent2"/>
                </a:solidFill>
                <a:latin typeface="Songti SC" panose="02010600040101010101" pitchFamily="2" charset="-122"/>
                <a:ea typeface="Songti SC" panose="02010600040101010101" pitchFamily="2" charset="-122"/>
              </a:rPr>
              <a:t>万</a:t>
            </a:r>
            <a:r>
              <a:rPr lang="zh-CN" altLang="en-US" sz="1200" dirty="0">
                <a:solidFill>
                  <a:srgbClr val="636D78"/>
                </a:solidFill>
                <a:latin typeface="Songti SC" panose="02010600040101010101" pitchFamily="2" charset="-122"/>
                <a:ea typeface="Songti SC" panose="02010600040101010101" pitchFamily="2" charset="-122"/>
              </a:rPr>
              <a:t>个图像。它的目的，是要把英文里的 </a:t>
            </a:r>
            <a:r>
              <a:rPr lang="en-US" altLang="zh-CN" sz="1200" b="1" dirty="0">
                <a:solidFill>
                  <a:schemeClr val="accent2"/>
                </a:solidFill>
                <a:latin typeface="Songti SC" panose="02010600040101010101" pitchFamily="2" charset="-122"/>
                <a:ea typeface="Songti SC" panose="02010600040101010101" pitchFamily="2" charset="-122"/>
              </a:rPr>
              <a:t>8 </a:t>
            </a:r>
            <a:r>
              <a:rPr lang="zh-CN" altLang="en-US" sz="1200" b="1" dirty="0">
                <a:solidFill>
                  <a:schemeClr val="accent2"/>
                </a:solidFill>
                <a:latin typeface="Songti SC" panose="02010600040101010101" pitchFamily="2" charset="-122"/>
                <a:ea typeface="Songti SC" panose="02010600040101010101" pitchFamily="2" charset="-122"/>
              </a:rPr>
              <a:t>万</a:t>
            </a:r>
            <a:r>
              <a:rPr lang="zh-CN" altLang="en-US" sz="1200" dirty="0">
                <a:solidFill>
                  <a:srgbClr val="636D78"/>
                </a:solidFill>
                <a:latin typeface="Songti SC" panose="02010600040101010101" pitchFamily="2" charset="-122"/>
                <a:ea typeface="Songti SC" panose="02010600040101010101" pitchFamily="2" charset="-122"/>
              </a:rPr>
              <a:t>个名词，每个词收集到</a:t>
            </a:r>
            <a:r>
              <a:rPr lang="zh-CN" altLang="en-US" sz="1200" b="1" dirty="0">
                <a:solidFill>
                  <a:schemeClr val="accent2"/>
                </a:solidFill>
                <a:latin typeface="Songti SC" panose="02010600040101010101" pitchFamily="2" charset="-122"/>
                <a:ea typeface="Songti SC" panose="02010600040101010101" pitchFamily="2" charset="-122"/>
              </a:rPr>
              <a:t>五百到一千个</a:t>
            </a:r>
            <a:r>
              <a:rPr lang="zh-CN" altLang="en-US" sz="1200" dirty="0">
                <a:solidFill>
                  <a:srgbClr val="636D78"/>
                </a:solidFill>
                <a:latin typeface="Songti SC" panose="02010600040101010101" pitchFamily="2" charset="-122"/>
                <a:ea typeface="Songti SC" panose="02010600040101010101" pitchFamily="2" charset="-122"/>
              </a:rPr>
              <a:t>高清图片，存放到数据库里，最终达到</a:t>
            </a:r>
            <a:r>
              <a:rPr lang="zh-CN" altLang="en-US" sz="1200" b="1" dirty="0">
                <a:solidFill>
                  <a:schemeClr val="accent2"/>
                </a:solidFill>
                <a:latin typeface="Songti SC" panose="02010600040101010101" pitchFamily="2" charset="-122"/>
                <a:ea typeface="Songti SC" panose="02010600040101010101" pitchFamily="2" charset="-122"/>
              </a:rPr>
              <a:t>五千万</a:t>
            </a:r>
            <a:r>
              <a:rPr lang="zh-CN" altLang="en-US" sz="1200" dirty="0">
                <a:solidFill>
                  <a:srgbClr val="636D78"/>
                </a:solidFill>
                <a:latin typeface="Songti SC" panose="02010600040101010101" pitchFamily="2" charset="-122"/>
                <a:ea typeface="Songti SC" panose="02010600040101010101" pitchFamily="2" charset="-122"/>
              </a:rPr>
              <a:t>以上的图像。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2010 </a:t>
            </a:r>
            <a:r>
              <a:rPr lang="zh-CN" altLang="en-US" sz="1200" dirty="0">
                <a:solidFill>
                  <a:srgbClr val="636D78"/>
                </a:solidFill>
                <a:latin typeface="Songti SC" panose="02010600040101010101" pitchFamily="2" charset="-122"/>
                <a:ea typeface="Songti SC" panose="02010600040101010101" pitchFamily="2" charset="-122"/>
              </a:rPr>
              <a:t>年，以 </a:t>
            </a:r>
            <a:r>
              <a:rPr lang="en-US" altLang="zh-CN" sz="1200" dirty="0">
                <a:solidFill>
                  <a:srgbClr val="636D78"/>
                </a:solidFill>
                <a:latin typeface="Songti SC" panose="02010600040101010101" pitchFamily="2" charset="-122"/>
                <a:ea typeface="Songti SC" panose="02010600040101010101" pitchFamily="2" charset="-122"/>
              </a:rPr>
              <a:t>ImageNet </a:t>
            </a:r>
            <a:r>
              <a:rPr lang="zh-CN" altLang="en-US" sz="1200" dirty="0">
                <a:solidFill>
                  <a:srgbClr val="636D78"/>
                </a:solidFill>
                <a:latin typeface="Songti SC" panose="02010600040101010101" pitchFamily="2" charset="-122"/>
                <a:ea typeface="Songti SC" panose="02010600040101010101" pitchFamily="2" charset="-122"/>
              </a:rPr>
              <a:t>为基础的大型图像识别竞赛，</a:t>
            </a:r>
            <a:r>
              <a:rPr lang="en-US" altLang="zh-CN" sz="1200" b="1" i="1" dirty="0">
                <a:solidFill>
                  <a:schemeClr val="accent2"/>
                </a:solidFill>
                <a:latin typeface="Songti SC" panose="02010600040101010101" pitchFamily="2" charset="-122"/>
                <a:ea typeface="Songti SC" panose="02010600040101010101" pitchFamily="2" charset="-122"/>
              </a:rPr>
              <a:t>ImageNet Large Scale Visual Recognition Challenge 2010</a:t>
            </a:r>
            <a:r>
              <a:rPr lang="en-US" altLang="zh-CN" sz="1200" dirty="0">
                <a:solidFill>
                  <a:srgbClr val="636D78"/>
                </a:solidFill>
                <a:latin typeface="Songti SC" panose="02010600040101010101" pitchFamily="2" charset="-122"/>
                <a:ea typeface="Songti SC" panose="02010600040101010101" pitchFamily="2" charset="-122"/>
              </a:rPr>
              <a:t> (ILSVRC2010) </a:t>
            </a:r>
            <a:r>
              <a:rPr lang="zh-CN" altLang="en-US" sz="1200" dirty="0">
                <a:solidFill>
                  <a:srgbClr val="636D78"/>
                </a:solidFill>
                <a:latin typeface="Songti SC" panose="02010600040101010101" pitchFamily="2" charset="-122"/>
                <a:ea typeface="Songti SC" panose="02010600040101010101" pitchFamily="2" charset="-122"/>
              </a:rPr>
              <a:t>第一次举办。 （</a:t>
            </a:r>
            <a:r>
              <a:rPr lang="en" altLang="zh-CN" sz="1200" dirty="0">
                <a:solidFill>
                  <a:srgbClr val="636D78"/>
                </a:solidFill>
                <a:latin typeface="Songti SC" panose="02010600040101010101" pitchFamily="2" charset="-122"/>
                <a:ea typeface="Songti SC" panose="02010600040101010101" pitchFamily="2" charset="-122"/>
              </a:rPr>
              <a:t> </a:t>
            </a:r>
            <a:r>
              <a:rPr lang="en" altLang="zh-CN" sz="1200" dirty="0">
                <a:solidFill>
                  <a:srgbClr val="636D78"/>
                </a:solidFill>
                <a:latin typeface="Songti SC" panose="02010600040101010101" pitchFamily="2" charset="-122"/>
                <a:ea typeface="Songti SC" panose="02010600040101010101" pitchFamily="2" charset="-122"/>
                <a:hlinkClick r:id="rId2"/>
              </a:rPr>
              <a:t>http://</a:t>
            </a:r>
            <a:r>
              <a:rPr lang="en" altLang="zh-CN" sz="1200" dirty="0" err="1">
                <a:solidFill>
                  <a:srgbClr val="636D78"/>
                </a:solidFill>
                <a:latin typeface="Songti SC" panose="02010600040101010101" pitchFamily="2" charset="-122"/>
                <a:ea typeface="Songti SC" panose="02010600040101010101" pitchFamily="2" charset="-122"/>
                <a:hlinkClick r:id="rId2"/>
              </a:rPr>
              <a:t>www.image-net.org</a:t>
            </a:r>
            <a:r>
              <a:rPr lang="en" altLang="zh-CN" sz="1200" dirty="0">
                <a:solidFill>
                  <a:srgbClr val="636D78"/>
                </a:solidFill>
                <a:latin typeface="Songti SC" panose="02010600040101010101" pitchFamily="2" charset="-122"/>
                <a:ea typeface="Songti SC" panose="02010600040101010101" pitchFamily="2" charset="-122"/>
                <a:hlinkClick r:id="rId2"/>
              </a:rPr>
              <a:t>/ </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竞赛最初的规则：以数据库内 </a:t>
            </a:r>
            <a:r>
              <a:rPr lang="en-US" altLang="zh-CN" sz="1200" b="1" dirty="0">
                <a:solidFill>
                  <a:schemeClr val="accent2"/>
                </a:solidFill>
                <a:latin typeface="Songti SC" panose="02010600040101010101" pitchFamily="2" charset="-122"/>
                <a:ea typeface="Songti SC" panose="02010600040101010101" pitchFamily="2" charset="-122"/>
              </a:rPr>
              <a:t>120 </a:t>
            </a:r>
            <a:r>
              <a:rPr lang="zh-CN" altLang="en-US" sz="1200" b="1" dirty="0">
                <a:solidFill>
                  <a:schemeClr val="accent2"/>
                </a:solidFill>
                <a:latin typeface="Songti SC" panose="02010600040101010101" pitchFamily="2" charset="-122"/>
                <a:ea typeface="Songti SC" panose="02010600040101010101" pitchFamily="2" charset="-122"/>
              </a:rPr>
              <a:t>万</a:t>
            </a:r>
            <a:r>
              <a:rPr lang="zh-CN" altLang="en-US" sz="1200" dirty="0">
                <a:solidFill>
                  <a:srgbClr val="636D78"/>
                </a:solidFill>
                <a:latin typeface="Songti SC" panose="02010600040101010101" pitchFamily="2" charset="-122"/>
                <a:ea typeface="Songti SC" panose="02010600040101010101" pitchFamily="2" charset="-122"/>
              </a:rPr>
              <a:t>个图像为</a:t>
            </a:r>
            <a:r>
              <a:rPr lang="zh-CN" altLang="en-US" sz="1200" b="1" dirty="0">
                <a:solidFill>
                  <a:schemeClr val="accent2"/>
                </a:solidFill>
                <a:latin typeface="Songti SC" panose="02010600040101010101" pitchFamily="2" charset="-122"/>
                <a:ea typeface="Songti SC" panose="02010600040101010101" pitchFamily="2" charset="-122"/>
              </a:rPr>
              <a:t>训练</a:t>
            </a:r>
            <a:r>
              <a:rPr lang="zh-CN" altLang="en-US" sz="1200" dirty="0">
                <a:solidFill>
                  <a:srgbClr val="636D78"/>
                </a:solidFill>
                <a:latin typeface="Songti SC" panose="02010600040101010101" pitchFamily="2" charset="-122"/>
                <a:ea typeface="Songti SC" panose="02010600040101010101" pitchFamily="2" charset="-122"/>
              </a:rPr>
              <a:t>样本，这些图像从属于一千多个不同的类别，都被手工标记。经过训练的程序，再用于 </a:t>
            </a:r>
            <a:r>
              <a:rPr lang="en-US" altLang="zh-CN" sz="1200" b="1" dirty="0">
                <a:solidFill>
                  <a:schemeClr val="accent2"/>
                </a:solidFill>
                <a:latin typeface="Songti SC" panose="02010600040101010101" pitchFamily="2" charset="-122"/>
                <a:ea typeface="Songti SC" panose="02010600040101010101" pitchFamily="2" charset="-122"/>
              </a:rPr>
              <a:t>5</a:t>
            </a:r>
            <a:r>
              <a:rPr lang="zh-CN" altLang="en-US" sz="1200" b="1" dirty="0">
                <a:solidFill>
                  <a:schemeClr val="accent2"/>
                </a:solidFill>
                <a:latin typeface="Songti SC" panose="02010600040101010101" pitchFamily="2" charset="-122"/>
                <a:ea typeface="Songti SC" panose="02010600040101010101" pitchFamily="2" charset="-122"/>
              </a:rPr>
              <a:t> 万个测试</a:t>
            </a:r>
            <a:r>
              <a:rPr lang="zh-CN" altLang="en-US" sz="1200" dirty="0">
                <a:solidFill>
                  <a:srgbClr val="636D78"/>
                </a:solidFill>
                <a:latin typeface="Songti SC" panose="02010600040101010101" pitchFamily="2" charset="-122"/>
                <a:ea typeface="Songti SC" panose="02010600040101010101" pitchFamily="2" charset="-122"/>
              </a:rPr>
              <a:t>图像评估分类准确率。 </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1AA26B64-7C54-DF44-8064-81FE62EFC96A}"/>
              </a:ext>
            </a:extLst>
          </p:cNvPr>
          <p:cNvPicPr>
            <a:picLocks noChangeAspect="1"/>
          </p:cNvPicPr>
          <p:nvPr/>
        </p:nvPicPr>
        <p:blipFill>
          <a:blip r:embed="rId3"/>
          <a:stretch>
            <a:fillRect/>
          </a:stretch>
        </p:blipFill>
        <p:spPr>
          <a:xfrm>
            <a:off x="2421072" y="4202043"/>
            <a:ext cx="4064000" cy="2032000"/>
          </a:xfrm>
          <a:prstGeom prst="rect">
            <a:avLst/>
          </a:prstGeom>
        </p:spPr>
      </p:pic>
      <p:pic>
        <p:nvPicPr>
          <p:cNvPr id="4" name="图片 3">
            <a:extLst>
              <a:ext uri="{FF2B5EF4-FFF2-40B4-BE49-F238E27FC236}">
                <a16:creationId xmlns:a16="http://schemas.microsoft.com/office/drawing/2014/main" id="{7EDD9D56-AB1A-F543-9648-5F251E5C93C3}"/>
              </a:ext>
            </a:extLst>
          </p:cNvPr>
          <p:cNvPicPr>
            <a:picLocks noChangeAspect="1"/>
          </p:cNvPicPr>
          <p:nvPr/>
        </p:nvPicPr>
        <p:blipFill>
          <a:blip r:embed="rId4"/>
          <a:stretch>
            <a:fillRect/>
          </a:stretch>
        </p:blipFill>
        <p:spPr>
          <a:xfrm>
            <a:off x="8388626" y="2183319"/>
            <a:ext cx="2965726" cy="1886202"/>
          </a:xfrm>
          <a:prstGeom prst="rect">
            <a:avLst/>
          </a:prstGeom>
        </p:spPr>
      </p:pic>
      <p:sp>
        <p:nvSpPr>
          <p:cNvPr id="7" name="矩形 6">
            <a:extLst>
              <a:ext uri="{FF2B5EF4-FFF2-40B4-BE49-F238E27FC236}">
                <a16:creationId xmlns:a16="http://schemas.microsoft.com/office/drawing/2014/main" id="{41C6C2B4-31AD-4941-A778-B93C8393455D}"/>
              </a:ext>
            </a:extLst>
          </p:cNvPr>
          <p:cNvSpPr/>
          <p:nvPr/>
        </p:nvSpPr>
        <p:spPr>
          <a:xfrm>
            <a:off x="9512256" y="4078932"/>
            <a:ext cx="718466" cy="246221"/>
          </a:xfrm>
          <a:prstGeom prst="rect">
            <a:avLst/>
          </a:prstGeom>
        </p:spPr>
        <p:txBody>
          <a:bodyPr wrap="none">
            <a:spAutoFit/>
          </a:bodyPr>
          <a:lstStyle/>
          <a:p>
            <a:r>
              <a:rPr lang="en" altLang="zh-CN" sz="1000" dirty="0">
                <a:solidFill>
                  <a:srgbClr val="646D78"/>
                </a:solidFill>
                <a:latin typeface="arial" panose="020B0604020202020204" pitchFamily="34" charset="0"/>
              </a:rPr>
              <a:t>Fei-Fei Li</a:t>
            </a:r>
            <a:endParaRPr lang="zh-CN" altLang="en-US" sz="1000" dirty="0">
              <a:solidFill>
                <a:srgbClr val="646D78"/>
              </a:solidFill>
            </a:endParaRPr>
          </a:p>
        </p:txBody>
      </p:sp>
    </p:spTree>
    <p:extLst>
      <p:ext uri="{BB962C8B-B14F-4D97-AF65-F5344CB8AC3E}">
        <p14:creationId xmlns:p14="http://schemas.microsoft.com/office/powerpoint/2010/main" val="3411980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Image Classification: ILSVRC </a:t>
            </a:r>
            <a:r>
              <a:rPr lang="zh-CN" altLang="en-US" sz="1600" b="1" dirty="0">
                <a:solidFill>
                  <a:srgbClr val="636D78"/>
                </a:solidFill>
                <a:latin typeface="Songti SC Black" panose="02010600040101010101" pitchFamily="2" charset="-122"/>
                <a:ea typeface="Songti SC Black" panose="02010600040101010101" pitchFamily="2" charset="-122"/>
              </a:rPr>
              <a:t>竞赛</a:t>
            </a:r>
            <a:endParaRPr lang="en" altLang="zh-CN" sz="1600" b="1" dirty="0">
              <a:solidFill>
                <a:srgbClr val="636D78"/>
              </a:solidFill>
              <a:latin typeface="Songti SC Black" panose="02010600040101010101" pitchFamily="2" charset="-122"/>
              <a:ea typeface="Songti SC Black" panose="02010600040101010101" pitchFamily="2" charset="-122"/>
            </a:endParaRPr>
          </a:p>
          <a:p>
            <a:pPr lvl="1">
              <a:lnSpc>
                <a:spcPct val="100000"/>
              </a:lnSpc>
            </a:pPr>
            <a:r>
              <a:rPr lang="en-US" altLang="zh-CN" sz="1200" b="1" dirty="0">
                <a:solidFill>
                  <a:schemeClr val="accent2"/>
                </a:solidFill>
                <a:latin typeface="Songti SC" panose="02010600040101010101" pitchFamily="2" charset="-122"/>
                <a:ea typeface="Songti SC" panose="02010600040101010101" pitchFamily="2" charset="-122"/>
              </a:rPr>
              <a:t>Top Five Category</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计算机会对图像的分类，答出最有可能的头五个类别，如果正确答案都不在里面即为错误。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b="1" dirty="0">
                <a:solidFill>
                  <a:schemeClr val="accent2"/>
                </a:solidFill>
                <a:latin typeface="Songti SC" panose="02010600040101010101" pitchFamily="2" charset="-122"/>
                <a:ea typeface="Songti SC" panose="02010600040101010101" pitchFamily="2" charset="-122"/>
              </a:rPr>
              <a:t>2010 </a:t>
            </a:r>
            <a:r>
              <a:rPr lang="zh-CN" altLang="en-US" sz="1200" b="1" dirty="0">
                <a:solidFill>
                  <a:schemeClr val="accent2"/>
                </a:solidFill>
                <a:latin typeface="Songti SC" panose="02010600040101010101" pitchFamily="2" charset="-122"/>
                <a:ea typeface="Songti SC" panose="02010600040101010101" pitchFamily="2" charset="-122"/>
              </a:rPr>
              <a:t>年冠军</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NEC </a:t>
            </a:r>
            <a:r>
              <a:rPr lang="zh-CN" altLang="en-US" sz="1200" dirty="0">
                <a:solidFill>
                  <a:srgbClr val="636D78"/>
                </a:solidFill>
                <a:latin typeface="Songti SC" panose="02010600040101010101" pitchFamily="2" charset="-122"/>
                <a:ea typeface="Songti SC" panose="02010600040101010101" pitchFamily="2" charset="-122"/>
              </a:rPr>
              <a:t>和伊利诺伊大学香槟分校的联合团队，用支持向量机（</a:t>
            </a:r>
            <a:r>
              <a:rPr lang="en-US" altLang="zh-CN" sz="1200" dirty="0">
                <a:solidFill>
                  <a:srgbClr val="636D78"/>
                </a:solidFill>
                <a:latin typeface="Songti SC" panose="02010600040101010101" pitchFamily="2" charset="-122"/>
                <a:ea typeface="Songti SC" panose="02010600040101010101" pitchFamily="2" charset="-122"/>
              </a:rPr>
              <a:t>SVM</a:t>
            </a:r>
            <a:r>
              <a:rPr lang="zh-CN" altLang="en-US" sz="1200" dirty="0">
                <a:solidFill>
                  <a:srgbClr val="636D78"/>
                </a:solidFill>
                <a:latin typeface="Songti SC" panose="02010600040101010101" pitchFamily="2" charset="-122"/>
                <a:ea typeface="Songti SC" panose="02010600040101010101" pitchFamily="2" charset="-122"/>
              </a:rPr>
              <a:t>）的技术识别分类的错误率 </a:t>
            </a:r>
            <a:r>
              <a:rPr lang="en-US" altLang="zh-CN" sz="1200" b="1" dirty="0">
                <a:solidFill>
                  <a:schemeClr val="accent2"/>
                </a:solidFill>
                <a:latin typeface="Songti SC" panose="02010600040101010101" pitchFamily="2" charset="-122"/>
                <a:ea typeface="Songti SC" panose="02010600040101010101" pitchFamily="2" charset="-122"/>
              </a:rPr>
              <a:t>28%</a:t>
            </a:r>
            <a:r>
              <a:rPr lang="zh-CN" altLang="en-US" sz="1200" dirty="0">
                <a:solidFill>
                  <a:srgbClr val="636D78"/>
                </a:solidFill>
                <a:latin typeface="Songti SC" panose="02010600040101010101" pitchFamily="2" charset="-122"/>
                <a:ea typeface="Songti SC" panose="02010600040101010101" pitchFamily="2" charset="-122"/>
              </a:rPr>
              <a:t>。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b="1" dirty="0">
                <a:solidFill>
                  <a:schemeClr val="accent2"/>
                </a:solidFill>
                <a:latin typeface="Songti SC" panose="02010600040101010101" pitchFamily="2" charset="-122"/>
                <a:ea typeface="Songti SC" panose="02010600040101010101" pitchFamily="2" charset="-122"/>
              </a:rPr>
              <a:t>2011 </a:t>
            </a:r>
            <a:r>
              <a:rPr lang="zh-CN" altLang="en-US" sz="1200" b="1" dirty="0">
                <a:solidFill>
                  <a:schemeClr val="accent2"/>
                </a:solidFill>
                <a:latin typeface="Songti SC" panose="02010600040101010101" pitchFamily="2" charset="-122"/>
                <a:ea typeface="Songti SC" panose="02010600040101010101" pitchFamily="2" charset="-122"/>
              </a:rPr>
              <a:t>年冠军</a:t>
            </a:r>
            <a:r>
              <a:rPr lang="zh-CN" altLang="en-US" sz="1200" dirty="0">
                <a:solidFill>
                  <a:srgbClr val="636D78"/>
                </a:solidFill>
                <a:latin typeface="Songti SC" panose="02010600040101010101" pitchFamily="2" charset="-122"/>
                <a:ea typeface="Songti SC" panose="02010600040101010101" pitchFamily="2" charset="-122"/>
              </a:rPr>
              <a:t>：用 </a:t>
            </a:r>
            <a:r>
              <a:rPr lang="en-US" altLang="zh-CN" sz="1200" dirty="0">
                <a:solidFill>
                  <a:srgbClr val="636D78"/>
                </a:solidFill>
                <a:latin typeface="Songti SC" panose="02010600040101010101" pitchFamily="2" charset="-122"/>
                <a:ea typeface="Songti SC" panose="02010600040101010101" pitchFamily="2" charset="-122"/>
              </a:rPr>
              <a:t>Fisher Vector </a:t>
            </a:r>
            <a:r>
              <a:rPr lang="zh-CN" altLang="en-US" sz="1200" dirty="0">
                <a:solidFill>
                  <a:srgbClr val="636D78"/>
                </a:solidFill>
                <a:latin typeface="Songti SC" panose="02010600040101010101" pitchFamily="2" charset="-122"/>
                <a:ea typeface="Songti SC" panose="02010600040101010101" pitchFamily="2" charset="-122"/>
              </a:rPr>
              <a:t>的计算方法（类似 </a:t>
            </a:r>
            <a:r>
              <a:rPr lang="en-US" altLang="zh-CN" sz="1200" dirty="0">
                <a:solidFill>
                  <a:srgbClr val="636D78"/>
                </a:solidFill>
                <a:latin typeface="Songti SC" panose="02010600040101010101" pitchFamily="2" charset="-122"/>
                <a:ea typeface="Songti SC" panose="02010600040101010101" pitchFamily="2" charset="-122"/>
              </a:rPr>
              <a:t>SVM</a:t>
            </a:r>
            <a:r>
              <a:rPr lang="zh-CN" altLang="en-US" sz="1200" dirty="0">
                <a:solidFill>
                  <a:srgbClr val="636D78"/>
                </a:solidFill>
                <a:latin typeface="Songti SC" panose="02010600040101010101" pitchFamily="2" charset="-122"/>
                <a:ea typeface="Songti SC" panose="02010600040101010101" pitchFamily="2" charset="-122"/>
              </a:rPr>
              <a:t>），将错误率降到了 </a:t>
            </a:r>
            <a:r>
              <a:rPr lang="en-US" altLang="zh-CN" sz="1200" b="1" dirty="0">
                <a:solidFill>
                  <a:schemeClr val="accent2"/>
                </a:solidFill>
                <a:latin typeface="Songti SC" panose="02010600040101010101" pitchFamily="2" charset="-122"/>
                <a:ea typeface="Songti SC" panose="02010600040101010101" pitchFamily="2" charset="-122"/>
              </a:rPr>
              <a:t>25.7%</a:t>
            </a:r>
            <a:r>
              <a:rPr lang="zh-CN" altLang="en-US" sz="1200" dirty="0">
                <a:solidFill>
                  <a:srgbClr val="636D78"/>
                </a:solidFill>
                <a:latin typeface="Songti SC" panose="02010600040101010101" pitchFamily="2" charset="-122"/>
                <a:ea typeface="Songti SC" panose="02010600040101010101" pitchFamily="2" charset="-122"/>
              </a:rPr>
              <a:t>。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b="1" dirty="0">
                <a:solidFill>
                  <a:schemeClr val="accent2"/>
                </a:solidFill>
                <a:latin typeface="Songti SC" panose="02010600040101010101" pitchFamily="2" charset="-122"/>
                <a:ea typeface="Songti SC" panose="02010600040101010101" pitchFamily="2" charset="-122"/>
              </a:rPr>
              <a:t>2012 </a:t>
            </a:r>
            <a:r>
              <a:rPr lang="zh-CN" altLang="en-US" sz="1200" b="1" dirty="0">
                <a:solidFill>
                  <a:schemeClr val="accent2"/>
                </a:solidFill>
                <a:latin typeface="Songti SC" panose="02010600040101010101" pitchFamily="2" charset="-122"/>
                <a:ea typeface="Songti SC" panose="02010600040101010101" pitchFamily="2" charset="-122"/>
              </a:rPr>
              <a:t>年冠军</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和两个 </a:t>
            </a:r>
            <a:r>
              <a:rPr lang="en-US" altLang="zh-CN" sz="1200" dirty="0">
                <a:solidFill>
                  <a:srgbClr val="636D78"/>
                </a:solidFill>
                <a:latin typeface="Songti SC" panose="02010600040101010101" pitchFamily="2" charset="-122"/>
                <a:ea typeface="Songti SC" panose="02010600040101010101" pitchFamily="2" charset="-122"/>
              </a:rPr>
              <a:t>Alex </a:t>
            </a:r>
            <a:r>
              <a:rPr lang="en-US" altLang="zh-CN" sz="1200" dirty="0" err="1">
                <a:solidFill>
                  <a:srgbClr val="636D78"/>
                </a:solidFill>
                <a:latin typeface="Songti SC" panose="02010600040101010101" pitchFamily="2" charset="-122"/>
                <a:ea typeface="Songti SC" panose="02010600040101010101" pitchFamily="2" charset="-122"/>
              </a:rPr>
              <a:t>Krizhevsky</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err="1">
                <a:solidFill>
                  <a:srgbClr val="636D78"/>
                </a:solidFill>
                <a:latin typeface="Songti SC" panose="02010600040101010101" pitchFamily="2" charset="-122"/>
                <a:ea typeface="Songti SC" panose="02010600040101010101" pitchFamily="2" charset="-122"/>
              </a:rPr>
              <a:t>Illya</a:t>
            </a:r>
            <a:r>
              <a:rPr lang="en-US" altLang="zh-CN" sz="1200" dirty="0">
                <a:solidFill>
                  <a:srgbClr val="636D78"/>
                </a:solidFill>
                <a:latin typeface="Songti SC" panose="02010600040101010101" pitchFamily="2" charset="-122"/>
                <a:ea typeface="Songti SC" panose="02010600040101010101" pitchFamily="2" charset="-122"/>
              </a:rPr>
              <a:t> </a:t>
            </a:r>
            <a:r>
              <a:rPr lang="en-US" altLang="zh-CN" sz="1200" dirty="0" err="1">
                <a:solidFill>
                  <a:srgbClr val="636D78"/>
                </a:solidFill>
                <a:latin typeface="Songti SC" panose="02010600040101010101" pitchFamily="2" charset="-122"/>
                <a:ea typeface="Songti SC" panose="02010600040101010101" pitchFamily="2" charset="-122"/>
              </a:rPr>
              <a:t>Sutskever</a:t>
            </a:r>
            <a:r>
              <a:rPr lang="zh-CN" altLang="en-US" sz="1200" dirty="0">
                <a:solidFill>
                  <a:srgbClr val="636D78"/>
                </a:solidFill>
                <a:latin typeface="Songti SC" panose="02010600040101010101" pitchFamily="2" charset="-122"/>
                <a:ea typeface="Songti SC" panose="02010600040101010101" pitchFamily="2" charset="-122"/>
              </a:rPr>
              <a:t>，利用 </a:t>
            </a:r>
            <a:r>
              <a:rPr lang="en-US" altLang="zh-CN" sz="1200" dirty="0" err="1">
                <a:solidFill>
                  <a:srgbClr val="636D78"/>
                </a:solidFill>
                <a:latin typeface="Songti SC" panose="02010600040101010101" pitchFamily="2" charset="-122"/>
                <a:ea typeface="Songti SC" panose="02010600040101010101" pitchFamily="2" charset="-122"/>
              </a:rPr>
              <a:t>CNN+Dropout</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算法</a:t>
            </a:r>
            <a:r>
              <a:rPr lang="en-US" altLang="zh-CN" sz="1200" dirty="0">
                <a:solidFill>
                  <a:srgbClr val="636D78"/>
                </a:solidFill>
                <a:latin typeface="Songti SC" panose="02010600040101010101" pitchFamily="2" charset="-122"/>
                <a:ea typeface="Songti SC" panose="02010600040101010101" pitchFamily="2" charset="-122"/>
              </a:rPr>
              <a:t>+RELU </a:t>
            </a:r>
            <a:r>
              <a:rPr lang="zh-CN" altLang="en-US" sz="1200" dirty="0">
                <a:solidFill>
                  <a:srgbClr val="636D78"/>
                </a:solidFill>
                <a:latin typeface="Songti SC" panose="02010600040101010101" pitchFamily="2" charset="-122"/>
                <a:ea typeface="Songti SC" panose="02010600040101010101" pitchFamily="2" charset="-122"/>
              </a:rPr>
              <a:t>激励函数，用了两个 </a:t>
            </a:r>
            <a:r>
              <a:rPr lang="en-US" altLang="zh-CN" sz="1200" dirty="0">
                <a:solidFill>
                  <a:srgbClr val="636D78"/>
                </a:solidFill>
                <a:latin typeface="Songti SC" panose="02010600040101010101" pitchFamily="2" charset="-122"/>
                <a:ea typeface="Songti SC" panose="02010600040101010101" pitchFamily="2" charset="-122"/>
              </a:rPr>
              <a:t>NVIDIA </a:t>
            </a:r>
            <a:r>
              <a:rPr lang="zh-CN" altLang="en-US" sz="1200" dirty="0">
                <a:solidFill>
                  <a:srgbClr val="636D78"/>
                </a:solidFill>
                <a:latin typeface="Songti SC" panose="02010600040101010101" pitchFamily="2" charset="-122"/>
                <a:ea typeface="Songti SC" panose="02010600040101010101" pitchFamily="2" charset="-122"/>
              </a:rPr>
              <a:t>的 </a:t>
            </a:r>
            <a:r>
              <a:rPr lang="en-US" altLang="zh-CN" sz="1200" dirty="0">
                <a:solidFill>
                  <a:srgbClr val="636D78"/>
                </a:solidFill>
                <a:latin typeface="Songti SC" panose="02010600040101010101" pitchFamily="2" charset="-122"/>
                <a:ea typeface="Songti SC" panose="02010600040101010101" pitchFamily="2" charset="-122"/>
              </a:rPr>
              <a:t>GTX580 GPU</a:t>
            </a:r>
            <a:r>
              <a:rPr lang="zh-CN" altLang="en-US" sz="1200" dirty="0">
                <a:solidFill>
                  <a:srgbClr val="636D78"/>
                </a:solidFill>
                <a:latin typeface="Songti SC" panose="02010600040101010101" pitchFamily="2" charset="-122"/>
                <a:ea typeface="Songti SC" panose="02010600040101010101" pitchFamily="2" charset="-122"/>
              </a:rPr>
              <a:t>（内存 </a:t>
            </a:r>
            <a:r>
              <a:rPr lang="en-US" altLang="zh-CN" sz="1200" dirty="0">
                <a:solidFill>
                  <a:srgbClr val="636D78"/>
                </a:solidFill>
                <a:latin typeface="Songti SC" panose="02010600040101010101" pitchFamily="2" charset="-122"/>
                <a:ea typeface="Songti SC" panose="02010600040101010101" pitchFamily="2" charset="-122"/>
              </a:rPr>
              <a:t>3GB</a:t>
            </a:r>
            <a:r>
              <a:rPr lang="zh-CN" altLang="en-US" sz="1200" dirty="0">
                <a:solidFill>
                  <a:srgbClr val="636D78"/>
                </a:solidFill>
                <a:latin typeface="Songti SC" panose="02010600040101010101" pitchFamily="2" charset="-122"/>
                <a:ea typeface="Songti SC" panose="02010600040101010101" pitchFamily="2" charset="-122"/>
              </a:rPr>
              <a:t>，计算速度 </a:t>
            </a:r>
            <a:r>
              <a:rPr lang="en-US" altLang="zh-CN" sz="1200" dirty="0">
                <a:solidFill>
                  <a:srgbClr val="636D78"/>
                </a:solidFill>
                <a:latin typeface="Songti SC" panose="02010600040101010101" pitchFamily="2" charset="-122"/>
                <a:ea typeface="Songti SC" panose="02010600040101010101" pitchFamily="2" charset="-122"/>
              </a:rPr>
              <a:t>1.6 TFLOPS</a:t>
            </a:r>
            <a:r>
              <a:rPr lang="zh-CN" altLang="en-US" sz="1200" dirty="0">
                <a:solidFill>
                  <a:srgbClr val="636D78"/>
                </a:solidFill>
                <a:latin typeface="Songti SC" panose="02010600040101010101" pitchFamily="2" charset="-122"/>
                <a:ea typeface="Songti SC" panose="02010600040101010101" pitchFamily="2" charset="-122"/>
              </a:rPr>
              <a:t>），花了接近 </a:t>
            </a:r>
            <a:r>
              <a:rPr lang="en-US" altLang="zh-CN" sz="1200" dirty="0">
                <a:solidFill>
                  <a:srgbClr val="636D78"/>
                </a:solidFill>
                <a:latin typeface="Songti SC" panose="02010600040101010101" pitchFamily="2" charset="-122"/>
                <a:ea typeface="Songti SC" panose="02010600040101010101" pitchFamily="2" charset="-122"/>
              </a:rPr>
              <a:t>6 </a:t>
            </a:r>
            <a:r>
              <a:rPr lang="zh-CN" altLang="en-US" sz="1200" dirty="0">
                <a:solidFill>
                  <a:srgbClr val="636D78"/>
                </a:solidFill>
                <a:latin typeface="Songti SC" panose="02010600040101010101" pitchFamily="2" charset="-122"/>
                <a:ea typeface="Songti SC" panose="02010600040101010101" pitchFamily="2" charset="-122"/>
              </a:rPr>
              <a:t>天时间，错误率只有 </a:t>
            </a:r>
            <a:r>
              <a:rPr lang="en-US" altLang="zh-CN" sz="1200" b="1" dirty="0">
                <a:solidFill>
                  <a:schemeClr val="accent2"/>
                </a:solidFill>
                <a:latin typeface="Songti SC" panose="02010600040101010101" pitchFamily="2" charset="-122"/>
                <a:ea typeface="Songti SC" panose="02010600040101010101" pitchFamily="2" charset="-122"/>
              </a:rPr>
              <a:t>15.3%</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2012 </a:t>
            </a:r>
            <a:r>
              <a:rPr lang="zh-CN" altLang="en-US" sz="1200" dirty="0">
                <a:solidFill>
                  <a:srgbClr val="636D78"/>
                </a:solidFill>
                <a:latin typeface="Songti SC" panose="02010600040101010101" pitchFamily="2" charset="-122"/>
                <a:ea typeface="Songti SC" panose="02010600040101010101" pitchFamily="2" charset="-122"/>
              </a:rPr>
              <a:t>年 </a:t>
            </a:r>
            <a:r>
              <a:rPr lang="en-US" altLang="zh-CN" sz="1200" dirty="0">
                <a:solidFill>
                  <a:srgbClr val="636D78"/>
                </a:solidFill>
                <a:latin typeface="Songti SC" panose="02010600040101010101" pitchFamily="2" charset="-122"/>
                <a:ea typeface="Songti SC" panose="02010600040101010101" pitchFamily="2" charset="-122"/>
              </a:rPr>
              <a:t>10 </a:t>
            </a:r>
            <a:r>
              <a:rPr lang="zh-CN" altLang="en-US" sz="1200" dirty="0">
                <a:solidFill>
                  <a:srgbClr val="636D78"/>
                </a:solidFill>
                <a:latin typeface="Songti SC" panose="02010600040101010101" pitchFamily="2" charset="-122"/>
                <a:ea typeface="Songti SC" panose="02010600040101010101" pitchFamily="2" charset="-122"/>
              </a:rPr>
              <a:t>月 </a:t>
            </a:r>
            <a:r>
              <a:rPr lang="en-US" altLang="zh-CN" sz="1200" dirty="0">
                <a:solidFill>
                  <a:srgbClr val="636D78"/>
                </a:solidFill>
                <a:latin typeface="Songti SC" panose="02010600040101010101" pitchFamily="2" charset="-122"/>
                <a:ea typeface="Songti SC" panose="02010600040101010101" pitchFamily="2" charset="-122"/>
              </a:rPr>
              <a:t>13 </a:t>
            </a:r>
            <a:r>
              <a:rPr lang="zh-CN" altLang="en-US" sz="1200" dirty="0">
                <a:solidFill>
                  <a:srgbClr val="636D78"/>
                </a:solidFill>
                <a:latin typeface="Songti SC" panose="02010600040101010101" pitchFamily="2" charset="-122"/>
                <a:ea typeface="Songti SC" panose="02010600040101010101" pitchFamily="2" charset="-122"/>
              </a:rPr>
              <a:t>日，当竞赛结果公布后，学术界沸腾了。这是神经网络二十多年来，第一次在图像识别领域，毫无疑义的，</a:t>
            </a:r>
            <a:r>
              <a:rPr lang="zh-CN" altLang="en-US" sz="1200" b="1" dirty="0">
                <a:solidFill>
                  <a:schemeClr val="accent2"/>
                </a:solidFill>
                <a:latin typeface="Songti SC" panose="02010600040101010101" pitchFamily="2" charset="-122"/>
                <a:ea typeface="Songti SC" panose="02010600040101010101" pitchFamily="2" charset="-122"/>
              </a:rPr>
              <a:t>大幅度挫败</a:t>
            </a:r>
            <a:r>
              <a:rPr lang="zh-CN" altLang="en-US" sz="1200" dirty="0">
                <a:solidFill>
                  <a:srgbClr val="636D78"/>
                </a:solidFill>
                <a:latin typeface="Songti SC" panose="02010600040101010101" pitchFamily="2" charset="-122"/>
                <a:ea typeface="Songti SC" panose="02010600040101010101" pitchFamily="2" charset="-122"/>
              </a:rPr>
              <a:t>了别的技术。</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这是人工智能技术突破的一个重要</a:t>
            </a:r>
            <a:r>
              <a:rPr lang="zh-CN" altLang="en-US" sz="1200" b="1" dirty="0">
                <a:solidFill>
                  <a:schemeClr val="accent2"/>
                </a:solidFill>
                <a:latin typeface="Songti SC" panose="02010600040101010101" pitchFamily="2" charset="-122"/>
                <a:ea typeface="Songti SC" panose="02010600040101010101" pitchFamily="2" charset="-122"/>
              </a:rPr>
              <a:t>转折点</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9083951B-4C34-EA47-BDF2-D919F62E8714}"/>
              </a:ext>
            </a:extLst>
          </p:cNvPr>
          <p:cNvPicPr>
            <a:picLocks noChangeAspect="1"/>
          </p:cNvPicPr>
          <p:nvPr/>
        </p:nvPicPr>
        <p:blipFill>
          <a:blip r:embed="rId2"/>
          <a:stretch>
            <a:fillRect/>
          </a:stretch>
        </p:blipFill>
        <p:spPr>
          <a:xfrm>
            <a:off x="8278094" y="2156515"/>
            <a:ext cx="3175000" cy="2120900"/>
          </a:xfrm>
          <a:prstGeom prst="rect">
            <a:avLst/>
          </a:prstGeom>
        </p:spPr>
      </p:pic>
      <p:pic>
        <p:nvPicPr>
          <p:cNvPr id="5" name="图片 4">
            <a:extLst>
              <a:ext uri="{FF2B5EF4-FFF2-40B4-BE49-F238E27FC236}">
                <a16:creationId xmlns:a16="http://schemas.microsoft.com/office/drawing/2014/main" id="{566C5BB1-1197-1A45-ABCB-678F1138D658}"/>
              </a:ext>
            </a:extLst>
          </p:cNvPr>
          <p:cNvPicPr>
            <a:picLocks noChangeAspect="1"/>
          </p:cNvPicPr>
          <p:nvPr/>
        </p:nvPicPr>
        <p:blipFill rotWithShape="1">
          <a:blip r:embed="rId3"/>
          <a:srcRect l="9675" t="22740" r="9573"/>
          <a:stretch/>
        </p:blipFill>
        <p:spPr>
          <a:xfrm>
            <a:off x="787077" y="4661162"/>
            <a:ext cx="2570871" cy="1786848"/>
          </a:xfrm>
          <a:prstGeom prst="rect">
            <a:avLst/>
          </a:prstGeom>
        </p:spPr>
      </p:pic>
      <p:pic>
        <p:nvPicPr>
          <p:cNvPr id="6" name="图片 5">
            <a:extLst>
              <a:ext uri="{FF2B5EF4-FFF2-40B4-BE49-F238E27FC236}">
                <a16:creationId xmlns:a16="http://schemas.microsoft.com/office/drawing/2014/main" id="{53B9CFE5-CBD4-B043-B526-FE0C484EA452}"/>
              </a:ext>
            </a:extLst>
          </p:cNvPr>
          <p:cNvPicPr>
            <a:picLocks noChangeAspect="1"/>
          </p:cNvPicPr>
          <p:nvPr/>
        </p:nvPicPr>
        <p:blipFill>
          <a:blip r:embed="rId4"/>
          <a:stretch>
            <a:fillRect/>
          </a:stretch>
        </p:blipFill>
        <p:spPr>
          <a:xfrm>
            <a:off x="3437461" y="4486110"/>
            <a:ext cx="4761120" cy="1961899"/>
          </a:xfrm>
          <a:prstGeom prst="rect">
            <a:avLst/>
          </a:prstGeom>
        </p:spPr>
      </p:pic>
      <p:sp>
        <p:nvSpPr>
          <p:cNvPr id="10" name="矩形 9">
            <a:extLst>
              <a:ext uri="{FF2B5EF4-FFF2-40B4-BE49-F238E27FC236}">
                <a16:creationId xmlns:a16="http://schemas.microsoft.com/office/drawing/2014/main" id="{B29CA4AA-9BE7-1144-AC98-F2CA021C5053}"/>
              </a:ext>
            </a:extLst>
          </p:cNvPr>
          <p:cNvSpPr/>
          <p:nvPr/>
        </p:nvSpPr>
        <p:spPr>
          <a:xfrm>
            <a:off x="1757361" y="6201788"/>
            <a:ext cx="630301" cy="246221"/>
          </a:xfrm>
          <a:prstGeom prst="rect">
            <a:avLst/>
          </a:prstGeom>
        </p:spPr>
        <p:txBody>
          <a:bodyPr wrap="none">
            <a:spAutoFit/>
          </a:bodyPr>
          <a:lstStyle/>
          <a:p>
            <a:r>
              <a:rPr lang="en-US" altLang="zh-CN" sz="1000" dirty="0">
                <a:solidFill>
                  <a:srgbClr val="646D78"/>
                </a:solidFill>
                <a:latin typeface="arial" panose="020B0604020202020204" pitchFamily="34" charset="0"/>
              </a:rPr>
              <a:t>2012 </a:t>
            </a:r>
            <a:r>
              <a:rPr lang="zh-CN" altLang="en-US" sz="1000" dirty="0">
                <a:solidFill>
                  <a:srgbClr val="646D78"/>
                </a:solidFill>
                <a:latin typeface="arial" panose="020B0604020202020204" pitchFamily="34" charset="0"/>
              </a:rPr>
              <a:t>年</a:t>
            </a:r>
            <a:endParaRPr lang="zh-CN" altLang="en-US" sz="1000" dirty="0">
              <a:solidFill>
                <a:srgbClr val="646D78"/>
              </a:solidFill>
            </a:endParaRPr>
          </a:p>
        </p:txBody>
      </p:sp>
    </p:spTree>
    <p:extLst>
      <p:ext uri="{BB962C8B-B14F-4D97-AF65-F5344CB8AC3E}">
        <p14:creationId xmlns:p14="http://schemas.microsoft.com/office/powerpoint/2010/main" val="12803494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err="1">
                <a:solidFill>
                  <a:srgbClr val="636D78"/>
                </a:solidFill>
                <a:latin typeface="Songti SC Black" panose="02010600040101010101" pitchFamily="2" charset="-122"/>
                <a:ea typeface="Songti SC Black" panose="02010600040101010101" pitchFamily="2" charset="-122"/>
              </a:rPr>
              <a:t>Yoshua</a:t>
            </a:r>
            <a:r>
              <a:rPr lang="en" altLang="zh-CN" sz="1600" b="1" dirty="0">
                <a:solidFill>
                  <a:srgbClr val="636D78"/>
                </a:solidFill>
                <a:latin typeface="Songti SC Black" panose="02010600040101010101" pitchFamily="2" charset="-122"/>
                <a:ea typeface="Songti SC Black" panose="02010600040101010101" pitchFamily="2" charset="-122"/>
              </a:rPr>
              <a:t> </a:t>
            </a:r>
            <a:r>
              <a:rPr lang="en" altLang="zh-CN" sz="1600" b="1" dirty="0" err="1">
                <a:solidFill>
                  <a:srgbClr val="636D78"/>
                </a:solidFill>
                <a:latin typeface="Songti SC Black" panose="02010600040101010101" pitchFamily="2" charset="-122"/>
                <a:ea typeface="Songti SC Black" panose="02010600040101010101" pitchFamily="2" charset="-122"/>
              </a:rPr>
              <a:t>Bengio</a:t>
            </a:r>
            <a:r>
              <a:rPr lang="en" altLang="zh-CN" sz="1600" b="1" dirty="0">
                <a:solidFill>
                  <a:srgbClr val="636D78"/>
                </a:solidFill>
                <a:latin typeface="Songti SC Black" panose="02010600040101010101" pitchFamily="2" charset="-122"/>
                <a:ea typeface="Songti SC Black" panose="02010600040101010101" pitchFamily="2" charset="-122"/>
              </a:rPr>
              <a:t> &amp; RELU</a:t>
            </a: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2011 </a:t>
            </a:r>
            <a:r>
              <a:rPr lang="zh-CN" altLang="en-US" sz="1200" dirty="0">
                <a:solidFill>
                  <a:srgbClr val="636D78"/>
                </a:solidFill>
                <a:latin typeface="Songti SC" panose="02010600040101010101" pitchFamily="2" charset="-122"/>
                <a:ea typeface="Songti SC" panose="02010600040101010101" pitchFamily="2" charset="-122"/>
              </a:rPr>
              <a:t>年，加拿大的蒙特利尔大学学者 </a:t>
            </a:r>
            <a:r>
              <a:rPr lang="en" altLang="zh-CN" sz="1200" dirty="0">
                <a:solidFill>
                  <a:srgbClr val="636D78"/>
                </a:solidFill>
                <a:latin typeface="Songti SC" panose="02010600040101010101" pitchFamily="2" charset="-122"/>
                <a:ea typeface="Songti SC" panose="02010600040101010101" pitchFamily="2" charset="-122"/>
              </a:rPr>
              <a:t>Xavier </a:t>
            </a:r>
            <a:r>
              <a:rPr lang="en" altLang="zh-CN" sz="1200" dirty="0" err="1">
                <a:solidFill>
                  <a:srgbClr val="636D78"/>
                </a:solidFill>
                <a:latin typeface="Songti SC" panose="02010600040101010101" pitchFamily="2" charset="-122"/>
                <a:ea typeface="Songti SC" panose="02010600040101010101" pitchFamily="2" charset="-122"/>
              </a:rPr>
              <a:t>Glorot</a:t>
            </a:r>
            <a:r>
              <a:rPr lang="en"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和 </a:t>
            </a:r>
            <a:r>
              <a:rPr lang="en" altLang="zh-CN" sz="1200" b="1" dirty="0" err="1">
                <a:solidFill>
                  <a:schemeClr val="accent2"/>
                </a:solidFill>
                <a:latin typeface="Songti SC" panose="02010600040101010101" pitchFamily="2" charset="-122"/>
                <a:ea typeface="Songti SC" panose="02010600040101010101" pitchFamily="2" charset="-122"/>
              </a:rPr>
              <a:t>Yochua</a:t>
            </a:r>
            <a:r>
              <a:rPr lang="en" altLang="zh-CN" sz="1200" b="1" dirty="0">
                <a:solidFill>
                  <a:schemeClr val="accent2"/>
                </a:solidFill>
                <a:latin typeface="Songti SC" panose="02010600040101010101" pitchFamily="2" charset="-122"/>
                <a:ea typeface="Songti SC" panose="02010600040101010101" pitchFamily="2" charset="-122"/>
              </a:rPr>
              <a:t> </a:t>
            </a:r>
            <a:r>
              <a:rPr lang="en" altLang="zh-CN" sz="1200" b="1" dirty="0" err="1">
                <a:solidFill>
                  <a:schemeClr val="accent2"/>
                </a:solidFill>
                <a:latin typeface="Songti SC" panose="02010600040101010101" pitchFamily="2" charset="-122"/>
                <a:ea typeface="Songti SC" panose="02010600040101010101" pitchFamily="2" charset="-122"/>
              </a:rPr>
              <a:t>Bengio</a:t>
            </a:r>
            <a:r>
              <a:rPr lang="en" altLang="zh-CN" sz="1200" b="1" dirty="0">
                <a:solidFill>
                  <a:schemeClr val="accent2"/>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发表论文：</a:t>
            </a:r>
            <a:r>
              <a:rPr lang="en" altLang="zh-CN" sz="1200" b="1" i="1" dirty="0">
                <a:solidFill>
                  <a:schemeClr val="accent2"/>
                </a:solidFill>
                <a:latin typeface="Songti SC" panose="02010600040101010101" pitchFamily="2" charset="-122"/>
                <a:ea typeface="Songti SC" panose="02010600040101010101" pitchFamily="2" charset="-122"/>
              </a:rPr>
              <a:t>Deep Sparse Rectifier Neural Networks</a:t>
            </a:r>
            <a:r>
              <a:rPr lang="zh-CN" altLang="en"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论文的算法中使用一种称为“</a:t>
            </a:r>
            <a:r>
              <a:rPr lang="zh-CN" altLang="en-US" sz="1200" b="1" dirty="0">
                <a:solidFill>
                  <a:schemeClr val="accent2"/>
                </a:solidFill>
                <a:latin typeface="Songti SC" panose="02010600040101010101" pitchFamily="2" charset="-122"/>
                <a:ea typeface="Songti SC" panose="02010600040101010101" pitchFamily="2" charset="-122"/>
              </a:rPr>
              <a:t>修正线性单元</a:t>
            </a:r>
            <a:r>
              <a:rPr lang="zh-CN" altLang="en-US" sz="1200" dirty="0">
                <a:solidFill>
                  <a:srgbClr val="636D78"/>
                </a:solidFill>
                <a:latin typeface="Songti SC" panose="02010600040101010101" pitchFamily="2" charset="-122"/>
                <a:ea typeface="Songti SC" panose="02010600040101010101" pitchFamily="2" charset="-122"/>
              </a:rPr>
              <a:t>”（</a:t>
            </a:r>
            <a:r>
              <a:rPr lang="en" altLang="zh-CN" sz="1200" dirty="0" err="1">
                <a:solidFill>
                  <a:srgbClr val="636D78"/>
                </a:solidFill>
                <a:latin typeface="Songti SC" panose="02010600040101010101" pitchFamily="2" charset="-122"/>
                <a:ea typeface="Songti SC" panose="02010600040101010101" pitchFamily="2" charset="-122"/>
              </a:rPr>
              <a:t>REctified</a:t>
            </a:r>
            <a:r>
              <a:rPr lang="en" altLang="zh-CN" sz="1200" dirty="0">
                <a:solidFill>
                  <a:srgbClr val="636D78"/>
                </a:solidFill>
                <a:latin typeface="Songti SC" panose="02010600040101010101" pitchFamily="2" charset="-122"/>
                <a:ea typeface="Songti SC" panose="02010600040101010101" pitchFamily="2" charset="-122"/>
              </a:rPr>
              <a:t> Linear Unit</a:t>
            </a:r>
            <a:r>
              <a:rPr lang="zh-CN" altLang="en" sz="1200" dirty="0">
                <a:solidFill>
                  <a:srgbClr val="636D78"/>
                </a:solidFill>
                <a:latin typeface="Songti SC" panose="02010600040101010101" pitchFamily="2" charset="-122"/>
                <a:ea typeface="Songti SC" panose="02010600040101010101" pitchFamily="2" charset="-122"/>
              </a:rPr>
              <a:t>，</a:t>
            </a:r>
            <a:r>
              <a:rPr lang="en" altLang="zh-CN" sz="1200" dirty="0">
                <a:solidFill>
                  <a:srgbClr val="636D78"/>
                </a:solidFill>
                <a:latin typeface="Songti SC" panose="02010600040101010101" pitchFamily="2" charset="-122"/>
                <a:ea typeface="Songti SC" panose="02010600040101010101" pitchFamily="2" charset="-122"/>
              </a:rPr>
              <a:t>RELU</a:t>
            </a:r>
            <a:r>
              <a:rPr lang="zh-CN" altLang="e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的激励函数。对于特定的输入，</a:t>
            </a:r>
            <a:r>
              <a:rPr lang="zh-CN" altLang="en-US" sz="1200" b="1" dirty="0">
                <a:solidFill>
                  <a:schemeClr val="accent2"/>
                </a:solidFill>
                <a:latin typeface="Songti SC" panose="02010600040101010101" pitchFamily="2" charset="-122"/>
                <a:ea typeface="Songti SC" panose="02010600040101010101" pitchFamily="2" charset="-122"/>
              </a:rPr>
              <a:t>统计上有一半神经元是没有反应，保持沉默</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和使用别的激励函数的模型相比，</a:t>
            </a:r>
            <a:r>
              <a:rPr lang="en" altLang="zh-CN" sz="1200" dirty="0">
                <a:solidFill>
                  <a:srgbClr val="636D78"/>
                </a:solidFill>
                <a:latin typeface="Songti SC" panose="02010600040101010101" pitchFamily="2" charset="-122"/>
                <a:ea typeface="Songti SC" panose="02010600040101010101" pitchFamily="2" charset="-122"/>
              </a:rPr>
              <a:t>RELU </a:t>
            </a:r>
            <a:r>
              <a:rPr lang="zh-CN" altLang="en-US" sz="1200" dirty="0">
                <a:solidFill>
                  <a:srgbClr val="636D78"/>
                </a:solidFill>
                <a:latin typeface="Songti SC" panose="02010600040101010101" pitchFamily="2" charset="-122"/>
                <a:ea typeface="Songti SC" panose="02010600040101010101" pitchFamily="2" charset="-122"/>
              </a:rPr>
              <a:t>不仅识别错误率普遍更低，而且其有效性，对于神经网络是否进行“预先训练”过并不敏感：</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b="1" dirty="0">
                <a:solidFill>
                  <a:schemeClr val="accent2"/>
                </a:solidFill>
                <a:latin typeface="Songti SC" panose="02010600040101010101" pitchFamily="2" charset="-122"/>
                <a:ea typeface="Songti SC" panose="02010600040101010101" pitchFamily="2" charset="-122"/>
              </a:rPr>
              <a:t>传统的激励函数</a:t>
            </a:r>
            <a:r>
              <a:rPr lang="zh-CN" altLang="en-US" sz="1200" dirty="0">
                <a:solidFill>
                  <a:srgbClr val="636D78"/>
                </a:solidFill>
                <a:latin typeface="Songti SC" panose="02010600040101010101" pitchFamily="2" charset="-122"/>
                <a:ea typeface="Songti SC" panose="02010600040101010101" pitchFamily="2" charset="-122"/>
              </a:rPr>
              <a:t>，计算时要用指数或者三角函数，计算量要比简单的 </a:t>
            </a:r>
            <a:r>
              <a:rPr lang="en-US" altLang="zh-CN" sz="1200" dirty="0">
                <a:solidFill>
                  <a:srgbClr val="636D78"/>
                </a:solidFill>
                <a:latin typeface="Songti SC" panose="02010600040101010101" pitchFamily="2" charset="-122"/>
                <a:ea typeface="Songti SC" panose="02010600040101010101" pitchFamily="2" charset="-122"/>
              </a:rPr>
              <a:t>RELU </a:t>
            </a:r>
            <a:r>
              <a:rPr lang="zh-CN" altLang="en-US" sz="1200" dirty="0">
                <a:solidFill>
                  <a:srgbClr val="636D78"/>
                </a:solidFill>
                <a:latin typeface="Songti SC" panose="02010600040101010101" pitchFamily="2" charset="-122"/>
                <a:ea typeface="Songti SC" panose="02010600040101010101" pitchFamily="2" charset="-122"/>
              </a:rPr>
              <a:t>至少高两个数量级；</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en-US" altLang="zh-CN" sz="1200" dirty="0">
                <a:solidFill>
                  <a:srgbClr val="636D78"/>
                </a:solidFill>
                <a:latin typeface="Songti SC" panose="02010600040101010101" pitchFamily="2" charset="-122"/>
                <a:ea typeface="Songti SC" panose="02010600040101010101" pitchFamily="2" charset="-122"/>
              </a:rPr>
              <a:t>RELU </a:t>
            </a:r>
            <a:r>
              <a:rPr lang="zh-CN" altLang="en-US" sz="1200" dirty="0">
                <a:solidFill>
                  <a:srgbClr val="636D78"/>
                </a:solidFill>
                <a:latin typeface="Songti SC" panose="02010600040101010101" pitchFamily="2" charset="-122"/>
                <a:ea typeface="Songti SC" panose="02010600040101010101" pitchFamily="2" charset="-122"/>
              </a:rPr>
              <a:t>的导数是常数，非零即一，不存在传统激励函数在反向传播计算中的“</a:t>
            </a:r>
            <a:r>
              <a:rPr lang="zh-CN" altLang="en-US" sz="1200" b="1" dirty="0">
                <a:solidFill>
                  <a:schemeClr val="accent2"/>
                </a:solidFill>
                <a:latin typeface="Songti SC" panose="02010600040101010101" pitchFamily="2" charset="-122"/>
                <a:ea typeface="Songti SC" panose="02010600040101010101" pitchFamily="2" charset="-122"/>
              </a:rPr>
              <a:t>梯度消失问题</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由于统计上约一半的神经元在计算过程中输出为零，使用 </a:t>
            </a:r>
            <a:r>
              <a:rPr lang="en-US" altLang="zh-CN" sz="1200" dirty="0">
                <a:solidFill>
                  <a:srgbClr val="636D78"/>
                </a:solidFill>
                <a:latin typeface="Songti SC" panose="02010600040101010101" pitchFamily="2" charset="-122"/>
                <a:ea typeface="Songti SC" panose="02010600040101010101" pitchFamily="2" charset="-122"/>
              </a:rPr>
              <a:t>RELU </a:t>
            </a:r>
            <a:r>
              <a:rPr lang="zh-CN" altLang="en-US" sz="1200" dirty="0">
                <a:solidFill>
                  <a:srgbClr val="636D78"/>
                </a:solidFill>
                <a:latin typeface="Songti SC" panose="02010600040101010101" pitchFamily="2" charset="-122"/>
                <a:ea typeface="Songti SC" panose="02010600040101010101" pitchFamily="2" charset="-122"/>
              </a:rPr>
              <a:t>的模型计算效率更高，而且自然而然的形成了所谓的“</a:t>
            </a:r>
            <a:r>
              <a:rPr lang="zh-CN" altLang="en-US" sz="1200" b="1" dirty="0">
                <a:solidFill>
                  <a:schemeClr val="accent2"/>
                </a:solidFill>
                <a:latin typeface="Songti SC" panose="02010600040101010101" pitchFamily="2" charset="-122"/>
                <a:ea typeface="Songti SC" panose="02010600040101010101" pitchFamily="2" charset="-122"/>
              </a:rPr>
              <a:t>稀疏表示</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sparse representation</a:t>
            </a:r>
            <a:r>
              <a:rPr lang="zh-CN" altLang="en-US" sz="1200" dirty="0">
                <a:solidFill>
                  <a:srgbClr val="636D78"/>
                </a:solidFill>
                <a:latin typeface="Songti SC" panose="02010600040101010101" pitchFamily="2" charset="-122"/>
                <a:ea typeface="Songti SC" panose="02010600040101010101" pitchFamily="2" charset="-122"/>
              </a:rPr>
              <a:t>），用少量的神经元可以高效，灵活，稳健地表达抽象复杂的概念。</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早在</a:t>
            </a:r>
            <a:r>
              <a:rPr lang="en-US" altLang="zh-CN" sz="1200" dirty="0">
                <a:solidFill>
                  <a:srgbClr val="636D78"/>
                </a:solidFill>
                <a:latin typeface="Songti SC" panose="02010600040101010101" pitchFamily="2" charset="-122"/>
                <a:ea typeface="Songti SC" panose="02010600040101010101" pitchFamily="2" charset="-122"/>
              </a:rPr>
              <a:t>2003</a:t>
            </a:r>
            <a:r>
              <a:rPr lang="zh-CN" altLang="en-US" sz="1200" dirty="0">
                <a:solidFill>
                  <a:srgbClr val="636D78"/>
                </a:solidFill>
                <a:latin typeface="Songti SC" panose="02010600040101010101" pitchFamily="2" charset="-122"/>
                <a:ea typeface="Songti SC" panose="02010600040101010101" pitchFamily="2" charset="-122"/>
              </a:rPr>
              <a:t>年，发表一篇年代久远但却意义重大的</a:t>
            </a:r>
            <a:r>
              <a:rPr lang="en" altLang="zh-CN" sz="1200" dirty="0">
                <a:solidFill>
                  <a:srgbClr val="636D78"/>
                </a:solidFill>
                <a:latin typeface="Songti SC" panose="02010600040101010101" pitchFamily="2" charset="-122"/>
                <a:ea typeface="Songti SC" panose="02010600040101010101" pitchFamily="2" charset="-122"/>
              </a:rPr>
              <a:t>paper</a:t>
            </a:r>
            <a:r>
              <a:rPr lang="zh-CN" altLang="en" sz="1200" dirty="0">
                <a:solidFill>
                  <a:srgbClr val="636D78"/>
                </a:solidFill>
                <a:latin typeface="Songti SC" panose="02010600040101010101" pitchFamily="2" charset="-122"/>
                <a:ea typeface="Songti SC" panose="02010600040101010101" pitchFamily="2" charset="-122"/>
              </a:rPr>
              <a:t>，</a:t>
            </a:r>
            <a:r>
              <a:rPr lang="en" altLang="zh-CN" sz="1200" b="1" i="1" dirty="0">
                <a:solidFill>
                  <a:schemeClr val="accent2"/>
                </a:solidFill>
                <a:latin typeface="Songti SC" panose="02010600040101010101" pitchFamily="2" charset="-122"/>
                <a:ea typeface="Songti SC" panose="02010600040101010101" pitchFamily="2" charset="-122"/>
              </a:rPr>
              <a:t>A Neural Probabilistic Language Model</a:t>
            </a:r>
            <a:endParaRPr lang="en-US" altLang="zh-CN" sz="1200" b="1" i="1" dirty="0">
              <a:solidFill>
                <a:schemeClr val="accent2"/>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第一次用神经网络来解决语言模型的问题。这篇论文</a:t>
            </a:r>
            <a:r>
              <a:rPr lang="zh-CN" altLang="en-US" sz="1200" b="1" dirty="0">
                <a:solidFill>
                  <a:schemeClr val="accent2"/>
                </a:solidFill>
                <a:latin typeface="Songti SC" panose="02010600040101010101" pitchFamily="2" charset="-122"/>
                <a:ea typeface="Songti SC" panose="02010600040101010101" pitchFamily="2" charset="-122"/>
              </a:rPr>
              <a:t>开创了神经网络做 </a:t>
            </a:r>
            <a:r>
              <a:rPr lang="en" altLang="zh-CN" sz="1200" b="1" dirty="0">
                <a:solidFill>
                  <a:schemeClr val="accent2"/>
                </a:solidFill>
                <a:latin typeface="Songti SC" panose="02010600040101010101" pitchFamily="2" charset="-122"/>
                <a:ea typeface="Songti SC" panose="02010600040101010101" pitchFamily="2" charset="-122"/>
              </a:rPr>
              <a:t>language model </a:t>
            </a:r>
            <a:r>
              <a:rPr lang="zh-CN" altLang="en-US" sz="1200" b="1" dirty="0">
                <a:solidFill>
                  <a:schemeClr val="accent2"/>
                </a:solidFill>
                <a:latin typeface="Songti SC" panose="02010600040101010101" pitchFamily="2" charset="-122"/>
                <a:ea typeface="Songti SC" panose="02010600040101010101" pitchFamily="2" charset="-122"/>
              </a:rPr>
              <a:t>的先河</a:t>
            </a:r>
            <a:r>
              <a:rPr lang="zh-CN" altLang="en-US" sz="1200" dirty="0">
                <a:solidFill>
                  <a:srgbClr val="636D78"/>
                </a:solidFill>
                <a:latin typeface="Songti SC" panose="02010600040101010101" pitchFamily="2" charset="-122"/>
                <a:ea typeface="Songti SC" panose="02010600040101010101" pitchFamily="2" charset="-122"/>
              </a:rPr>
              <a:t>。里面的思路影响、启发了之后的很多基于神经网络做 </a:t>
            </a:r>
            <a:r>
              <a:rPr lang="en" altLang="zh-CN" sz="1200" dirty="0">
                <a:solidFill>
                  <a:srgbClr val="636D78"/>
                </a:solidFill>
                <a:latin typeface="Songti SC" panose="02010600040101010101" pitchFamily="2" charset="-122"/>
                <a:ea typeface="Songti SC" panose="02010600040101010101" pitchFamily="2" charset="-122"/>
              </a:rPr>
              <a:t>NLP </a:t>
            </a:r>
            <a:r>
              <a:rPr lang="zh-CN" altLang="en-US" sz="1200" dirty="0">
                <a:solidFill>
                  <a:srgbClr val="636D78"/>
                </a:solidFill>
                <a:latin typeface="Songti SC" panose="02010600040101010101" pitchFamily="2" charset="-122"/>
                <a:ea typeface="Songti SC" panose="02010600040101010101" pitchFamily="2" charset="-122"/>
              </a:rPr>
              <a:t>的文章，并且这些文章的方法在工业界也被广泛使用，如 </a:t>
            </a:r>
            <a:r>
              <a:rPr lang="en" altLang="zh-CN" sz="1200" dirty="0">
                <a:solidFill>
                  <a:srgbClr val="636D78"/>
                </a:solidFill>
                <a:latin typeface="Songti SC" panose="02010600040101010101" pitchFamily="2" charset="-122"/>
                <a:ea typeface="Songti SC" panose="02010600040101010101" pitchFamily="2" charset="-122"/>
              </a:rPr>
              <a:t>word2vec</a:t>
            </a:r>
            <a:r>
              <a:rPr lang="zh-CN" altLang="e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又及最近的一些机器翻译模型。</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0D023214-44D7-264F-99BD-480621DCDF47}"/>
              </a:ext>
            </a:extLst>
          </p:cNvPr>
          <p:cNvPicPr>
            <a:picLocks noChangeAspect="1"/>
          </p:cNvPicPr>
          <p:nvPr/>
        </p:nvPicPr>
        <p:blipFill>
          <a:blip r:embed="rId2"/>
          <a:stretch>
            <a:fillRect/>
          </a:stretch>
        </p:blipFill>
        <p:spPr>
          <a:xfrm>
            <a:off x="8380344" y="2213114"/>
            <a:ext cx="2996648" cy="1997765"/>
          </a:xfrm>
          <a:prstGeom prst="rect">
            <a:avLst/>
          </a:prstGeom>
        </p:spPr>
      </p:pic>
      <p:pic>
        <p:nvPicPr>
          <p:cNvPr id="4" name="图片 3">
            <a:extLst>
              <a:ext uri="{FF2B5EF4-FFF2-40B4-BE49-F238E27FC236}">
                <a16:creationId xmlns:a16="http://schemas.microsoft.com/office/drawing/2014/main" id="{08EE7FF1-4DB8-0548-B49C-B5051066720C}"/>
              </a:ext>
            </a:extLst>
          </p:cNvPr>
          <p:cNvPicPr>
            <a:picLocks noChangeAspect="1"/>
          </p:cNvPicPr>
          <p:nvPr/>
        </p:nvPicPr>
        <p:blipFill>
          <a:blip r:embed="rId3"/>
          <a:stretch>
            <a:fillRect/>
          </a:stretch>
        </p:blipFill>
        <p:spPr>
          <a:xfrm>
            <a:off x="8971721" y="4272918"/>
            <a:ext cx="1809724" cy="1384304"/>
          </a:xfrm>
          <a:prstGeom prst="rect">
            <a:avLst/>
          </a:prstGeom>
        </p:spPr>
      </p:pic>
    </p:spTree>
    <p:extLst>
      <p:ext uri="{BB962C8B-B14F-4D97-AF65-F5344CB8AC3E}">
        <p14:creationId xmlns:p14="http://schemas.microsoft.com/office/powerpoint/2010/main" val="28468968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err="1">
                <a:solidFill>
                  <a:srgbClr val="636D78"/>
                </a:solidFill>
                <a:latin typeface="Songti SC Black" panose="02010600040101010101" pitchFamily="2" charset="-122"/>
                <a:ea typeface="Songti SC Black" panose="02010600040101010101" pitchFamily="2" charset="-122"/>
              </a:rPr>
              <a:t>Schmidhuber</a:t>
            </a:r>
            <a:r>
              <a:rPr lang="en" altLang="zh-CN" sz="1600" b="1" dirty="0">
                <a:solidFill>
                  <a:srgbClr val="636D78"/>
                </a:solidFill>
                <a:latin typeface="Songti SC Black" panose="02010600040101010101" pitchFamily="2" charset="-122"/>
                <a:ea typeface="Songti SC Black" panose="02010600040101010101" pitchFamily="2" charset="-122"/>
              </a:rPr>
              <a:t> &amp; LSTM</a:t>
            </a: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1997 </a:t>
            </a:r>
            <a:r>
              <a:rPr lang="zh-CN" altLang="en-US" sz="1200" dirty="0">
                <a:solidFill>
                  <a:srgbClr val="636D78"/>
                </a:solidFill>
                <a:latin typeface="Songti SC" panose="02010600040101010101" pitchFamily="2" charset="-122"/>
                <a:ea typeface="Songti SC" panose="02010600040101010101" pitchFamily="2" charset="-122"/>
              </a:rPr>
              <a:t>年瑞士 </a:t>
            </a:r>
            <a:r>
              <a:rPr lang="en-US" altLang="zh-CN" sz="1200" dirty="0">
                <a:solidFill>
                  <a:srgbClr val="636D78"/>
                </a:solidFill>
                <a:latin typeface="Songti SC" panose="02010600040101010101" pitchFamily="2" charset="-122"/>
                <a:ea typeface="Songti SC" panose="02010600040101010101" pitchFamily="2" charset="-122"/>
              </a:rPr>
              <a:t>Lugano </a:t>
            </a:r>
            <a:r>
              <a:rPr lang="zh-CN" altLang="en-US" sz="1200" dirty="0">
                <a:solidFill>
                  <a:srgbClr val="636D78"/>
                </a:solidFill>
                <a:latin typeface="Songti SC" panose="02010600040101010101" pitchFamily="2" charset="-122"/>
                <a:ea typeface="Songti SC" panose="02010600040101010101" pitchFamily="2" charset="-122"/>
              </a:rPr>
              <a:t>大学的 </a:t>
            </a:r>
            <a:r>
              <a:rPr lang="en-US" altLang="zh-CN" sz="1200" b="1" dirty="0" err="1">
                <a:solidFill>
                  <a:schemeClr val="accent2"/>
                </a:solidFill>
                <a:latin typeface="Songti SC" panose="02010600040101010101" pitchFamily="2" charset="-122"/>
                <a:ea typeface="Songti SC" panose="02010600040101010101" pitchFamily="2" charset="-122"/>
              </a:rPr>
              <a:t>Schmidhuber</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和他的学生 </a:t>
            </a:r>
            <a:r>
              <a:rPr lang="en-US" altLang="zh-CN" sz="1200" dirty="0">
                <a:solidFill>
                  <a:srgbClr val="636D78"/>
                </a:solidFill>
                <a:latin typeface="Songti SC" panose="02010600040101010101" pitchFamily="2" charset="-122"/>
                <a:ea typeface="Songti SC" panose="02010600040101010101" pitchFamily="2" charset="-122"/>
              </a:rPr>
              <a:t>Sepp </a:t>
            </a:r>
            <a:r>
              <a:rPr lang="en-US" altLang="zh-CN" sz="1200" dirty="0" err="1">
                <a:solidFill>
                  <a:srgbClr val="636D78"/>
                </a:solidFill>
                <a:latin typeface="Songti SC" panose="02010600040101010101" pitchFamily="2" charset="-122"/>
                <a:ea typeface="Songti SC" panose="02010600040101010101" pitchFamily="2" charset="-122"/>
              </a:rPr>
              <a:t>Hochreiter</a:t>
            </a:r>
            <a:r>
              <a:rPr lang="en-US"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合作，提出了长短期记忆（</a:t>
            </a:r>
            <a:r>
              <a:rPr lang="en-US" altLang="zh-CN" sz="1200" b="1" dirty="0">
                <a:solidFill>
                  <a:schemeClr val="accent2"/>
                </a:solidFill>
                <a:latin typeface="Songti SC" panose="02010600040101010101" pitchFamily="2" charset="-122"/>
                <a:ea typeface="Songti SC" panose="02010600040101010101" pitchFamily="2" charset="-122"/>
              </a:rPr>
              <a:t>LSTM</a:t>
            </a:r>
            <a:r>
              <a:rPr lang="zh-CN" altLang="en-US" sz="1200" b="1" dirty="0">
                <a:solidFill>
                  <a:schemeClr val="accent2"/>
                </a:solidFill>
                <a:latin typeface="Songti SC" panose="02010600040101010101" pitchFamily="2" charset="-122"/>
                <a:ea typeface="Songti SC" panose="02010600040101010101" pitchFamily="2" charset="-122"/>
              </a:rPr>
              <a:t>，</a:t>
            </a:r>
            <a:r>
              <a:rPr lang="en-US" altLang="zh-CN" sz="1200" b="1" dirty="0">
                <a:solidFill>
                  <a:schemeClr val="accent2"/>
                </a:solidFill>
                <a:latin typeface="Songti SC" panose="02010600040101010101" pitchFamily="2" charset="-122"/>
                <a:ea typeface="Songti SC" panose="02010600040101010101" pitchFamily="2" charset="-122"/>
              </a:rPr>
              <a:t>Long Short-Term Memory</a:t>
            </a:r>
            <a:r>
              <a:rPr lang="zh-CN" altLang="en-US" sz="1200" dirty="0">
                <a:solidFill>
                  <a:srgbClr val="636D78"/>
                </a:solidFill>
                <a:latin typeface="Songti SC" panose="02010600040101010101" pitchFamily="2" charset="-122"/>
                <a:ea typeface="Songti SC" panose="02010600040101010101" pitchFamily="2" charset="-122"/>
              </a:rPr>
              <a:t>）的计算模型。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LSTM</a:t>
            </a:r>
            <a:r>
              <a:rPr lang="zh-CN" altLang="en-US" sz="1200" dirty="0">
                <a:solidFill>
                  <a:srgbClr val="636D78"/>
                </a:solidFill>
                <a:latin typeface="Songti SC" panose="02010600040101010101" pitchFamily="2" charset="-122"/>
                <a:ea typeface="Songti SC" panose="02010600040101010101" pitchFamily="2" charset="-122"/>
              </a:rPr>
              <a:t>：</a:t>
            </a:r>
            <a:r>
              <a:rPr lang="zh-CN" altLang="en-US" sz="1200" b="1" dirty="0">
                <a:solidFill>
                  <a:schemeClr val="accent2"/>
                </a:solidFill>
                <a:latin typeface="Songti SC" panose="02010600040101010101" pitchFamily="2" charset="-122"/>
                <a:ea typeface="Songti SC" panose="02010600040101010101" pitchFamily="2" charset="-122"/>
              </a:rPr>
              <a:t>背后要解决的问题</a:t>
            </a:r>
            <a:r>
              <a:rPr lang="zh-CN" altLang="en-US" sz="1200" dirty="0">
                <a:solidFill>
                  <a:srgbClr val="636D78"/>
                </a:solidFill>
                <a:latin typeface="Songti SC" panose="02010600040101010101" pitchFamily="2" charset="-122"/>
                <a:ea typeface="Songti SC" panose="02010600040101010101" pitchFamily="2" charset="-122"/>
              </a:rPr>
              <a:t>，是如何将有效信息，在多层循环神经网络传递之后，仍能输送到需要的地方去。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LSTM </a:t>
            </a:r>
            <a:r>
              <a:rPr lang="zh-CN" altLang="en-US" sz="1200" dirty="0">
                <a:solidFill>
                  <a:srgbClr val="636D78"/>
                </a:solidFill>
                <a:latin typeface="Songti SC" panose="02010600040101010101" pitchFamily="2" charset="-122"/>
                <a:ea typeface="Songti SC" panose="02010600040101010101" pitchFamily="2" charset="-122"/>
              </a:rPr>
              <a:t>模块，是通过</a:t>
            </a:r>
            <a:r>
              <a:rPr lang="zh-CN" altLang="en-US" sz="1200" b="1" dirty="0">
                <a:solidFill>
                  <a:schemeClr val="accent2"/>
                </a:solidFill>
                <a:latin typeface="Songti SC" panose="02010600040101010101" pitchFamily="2" charset="-122"/>
                <a:ea typeface="Songti SC" panose="02010600040101010101" pitchFamily="2" charset="-122"/>
              </a:rPr>
              <a:t>内在参数</a:t>
            </a:r>
            <a:r>
              <a:rPr lang="zh-CN" altLang="en-US" sz="1200" dirty="0">
                <a:solidFill>
                  <a:srgbClr val="636D78"/>
                </a:solidFill>
                <a:latin typeface="Songti SC" panose="02010600040101010101" pitchFamily="2" charset="-122"/>
                <a:ea typeface="Songti SC" panose="02010600040101010101" pitchFamily="2" charset="-122"/>
              </a:rPr>
              <a:t>的设定（如图，</a:t>
            </a:r>
            <a:r>
              <a:rPr lang="en-US" altLang="zh-CN" sz="1200" dirty="0">
                <a:solidFill>
                  <a:srgbClr val="636D78"/>
                </a:solidFill>
                <a:latin typeface="Songti SC" panose="02010600040101010101" pitchFamily="2" charset="-122"/>
                <a:ea typeface="Songti SC" panose="02010600040101010101" pitchFamily="2" charset="-122"/>
              </a:rPr>
              <a:t>input gate</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output gate</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forget gate</a:t>
            </a:r>
            <a:r>
              <a:rPr lang="zh-CN" altLang="en-US" sz="1200" dirty="0">
                <a:solidFill>
                  <a:srgbClr val="636D78"/>
                </a:solidFill>
                <a:latin typeface="Songti SC" panose="02010600040101010101" pitchFamily="2" charset="-122"/>
                <a:ea typeface="Songti SC" panose="02010600040101010101" pitchFamily="2" charset="-122"/>
              </a:rPr>
              <a:t>），决定某个输入信息在很久以后是否还值得记住，何时取出使用，何时废弃不用。 </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25E424A0-C461-5E43-9E3F-D546E81A1E26}"/>
              </a:ext>
            </a:extLst>
          </p:cNvPr>
          <p:cNvPicPr>
            <a:picLocks noChangeAspect="1"/>
          </p:cNvPicPr>
          <p:nvPr/>
        </p:nvPicPr>
        <p:blipFill>
          <a:blip r:embed="rId2"/>
          <a:stretch>
            <a:fillRect/>
          </a:stretch>
        </p:blipFill>
        <p:spPr>
          <a:xfrm>
            <a:off x="2561258" y="3496905"/>
            <a:ext cx="4127500" cy="2413000"/>
          </a:xfrm>
          <a:prstGeom prst="rect">
            <a:avLst/>
          </a:prstGeom>
        </p:spPr>
      </p:pic>
      <p:pic>
        <p:nvPicPr>
          <p:cNvPr id="5" name="图片 4">
            <a:extLst>
              <a:ext uri="{FF2B5EF4-FFF2-40B4-BE49-F238E27FC236}">
                <a16:creationId xmlns:a16="http://schemas.microsoft.com/office/drawing/2014/main" id="{F5330CE8-48A0-4B4A-857D-6D947E4CBF0A}"/>
              </a:ext>
            </a:extLst>
          </p:cNvPr>
          <p:cNvPicPr>
            <a:picLocks noChangeAspect="1"/>
          </p:cNvPicPr>
          <p:nvPr/>
        </p:nvPicPr>
        <p:blipFill>
          <a:blip r:embed="rId3"/>
          <a:stretch>
            <a:fillRect/>
          </a:stretch>
        </p:blipFill>
        <p:spPr>
          <a:xfrm>
            <a:off x="8804663" y="1980142"/>
            <a:ext cx="2177171" cy="3033525"/>
          </a:xfrm>
          <a:prstGeom prst="rect">
            <a:avLst/>
          </a:prstGeom>
        </p:spPr>
      </p:pic>
    </p:spTree>
    <p:extLst>
      <p:ext uri="{BB962C8B-B14F-4D97-AF65-F5344CB8AC3E}">
        <p14:creationId xmlns:p14="http://schemas.microsoft.com/office/powerpoint/2010/main" val="28153095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pic>
        <p:nvPicPr>
          <p:cNvPr id="4" name="图片 3">
            <a:extLst>
              <a:ext uri="{FF2B5EF4-FFF2-40B4-BE49-F238E27FC236}">
                <a16:creationId xmlns:a16="http://schemas.microsoft.com/office/drawing/2014/main" id="{4E1DCDBD-2D43-6249-9423-14DECB44F030}"/>
              </a:ext>
            </a:extLst>
          </p:cNvPr>
          <p:cNvPicPr>
            <a:picLocks noChangeAspect="1"/>
          </p:cNvPicPr>
          <p:nvPr/>
        </p:nvPicPr>
        <p:blipFill>
          <a:blip r:embed="rId2"/>
          <a:stretch>
            <a:fillRect/>
          </a:stretch>
        </p:blipFill>
        <p:spPr>
          <a:xfrm>
            <a:off x="955413" y="3052804"/>
            <a:ext cx="5246204" cy="3420882"/>
          </a:xfrm>
          <a:prstGeom prst="rect">
            <a:avLst/>
          </a:prstGeom>
        </p:spPr>
      </p:pic>
      <p:pic>
        <p:nvPicPr>
          <p:cNvPr id="6" name="图片 5">
            <a:extLst>
              <a:ext uri="{FF2B5EF4-FFF2-40B4-BE49-F238E27FC236}">
                <a16:creationId xmlns:a16="http://schemas.microsoft.com/office/drawing/2014/main" id="{8D2253C9-68B4-2E4D-BBB5-DC255F6684D6}"/>
              </a:ext>
            </a:extLst>
          </p:cNvPr>
          <p:cNvPicPr>
            <a:picLocks noChangeAspect="1"/>
          </p:cNvPicPr>
          <p:nvPr/>
        </p:nvPicPr>
        <p:blipFill>
          <a:blip r:embed="rId3"/>
          <a:stretch>
            <a:fillRect/>
          </a:stretch>
        </p:blipFill>
        <p:spPr>
          <a:xfrm>
            <a:off x="6640773" y="3305487"/>
            <a:ext cx="4370457" cy="2622274"/>
          </a:xfrm>
          <a:prstGeom prst="rect">
            <a:avLst/>
          </a:prstGeom>
        </p:spPr>
      </p:pic>
      <p:pic>
        <p:nvPicPr>
          <p:cNvPr id="7" name="图片 6">
            <a:extLst>
              <a:ext uri="{FF2B5EF4-FFF2-40B4-BE49-F238E27FC236}">
                <a16:creationId xmlns:a16="http://schemas.microsoft.com/office/drawing/2014/main" id="{8EF22796-28EB-2E40-8458-69361FE05415}"/>
              </a:ext>
            </a:extLst>
          </p:cNvPr>
          <p:cNvPicPr>
            <a:picLocks noChangeAspect="1"/>
          </p:cNvPicPr>
          <p:nvPr/>
        </p:nvPicPr>
        <p:blipFill>
          <a:blip r:embed="rId4"/>
          <a:stretch>
            <a:fillRect/>
          </a:stretch>
        </p:blipFill>
        <p:spPr>
          <a:xfrm>
            <a:off x="8287404" y="1377409"/>
            <a:ext cx="2977598" cy="1675395"/>
          </a:xfrm>
          <a:prstGeom prst="rect">
            <a:avLst/>
          </a:prstGeom>
        </p:spPr>
      </p:pic>
      <p:sp>
        <p:nvSpPr>
          <p:cNvPr id="10" name="Text Placeholder 2">
            <a:extLst>
              <a:ext uri="{FF2B5EF4-FFF2-40B4-BE49-F238E27FC236}">
                <a16:creationId xmlns:a16="http://schemas.microsoft.com/office/drawing/2014/main" id="{249E711B-57AC-D141-97EE-F08350CC07F7}"/>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sz="1600" b="1" dirty="0" err="1">
                <a:solidFill>
                  <a:srgbClr val="636D78"/>
                </a:solidFill>
                <a:latin typeface="Songti SC Black" panose="02010600040101010101" pitchFamily="2" charset="-122"/>
                <a:ea typeface="Songti SC Black" panose="02010600040101010101" pitchFamily="2" charset="-122"/>
              </a:rPr>
              <a:t>Goodfellow</a:t>
            </a:r>
            <a:r>
              <a:rPr lang="en" altLang="zh-CN" sz="1600" b="1" dirty="0">
                <a:solidFill>
                  <a:srgbClr val="636D78"/>
                </a:solidFill>
                <a:latin typeface="Songti SC Black" panose="02010600040101010101" pitchFamily="2" charset="-122"/>
                <a:ea typeface="Songti SC Black" panose="02010600040101010101" pitchFamily="2" charset="-122"/>
              </a:rPr>
              <a:t> &amp; </a:t>
            </a:r>
            <a:r>
              <a:rPr lang="en-US" altLang="zh-CN" sz="1600" b="1" dirty="0">
                <a:solidFill>
                  <a:srgbClr val="636D78"/>
                </a:solidFill>
                <a:latin typeface="Songti SC Black" panose="02010600040101010101" pitchFamily="2" charset="-122"/>
                <a:ea typeface="Songti SC Black" panose="02010600040101010101" pitchFamily="2" charset="-122"/>
              </a:rPr>
              <a:t>GAN</a:t>
            </a:r>
            <a:endParaRPr lang="en" altLang="zh-CN" sz="1600" b="1" dirty="0">
              <a:solidFill>
                <a:srgbClr val="636D78"/>
              </a:solidFill>
              <a:latin typeface="Songti SC Black" panose="02010600040101010101" pitchFamily="2" charset="-122"/>
              <a:ea typeface="Songti SC Black"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2014</a:t>
            </a:r>
            <a:r>
              <a:rPr lang="zh-CN" altLang="en-US" sz="1200" dirty="0">
                <a:solidFill>
                  <a:srgbClr val="636D78"/>
                </a:solidFill>
                <a:latin typeface="Songti SC" panose="02010600040101010101" pitchFamily="2" charset="-122"/>
                <a:ea typeface="Songti SC" panose="02010600040101010101" pitchFamily="2" charset="-122"/>
              </a:rPr>
              <a:t> 年，谷歌大脑研究科学家 </a:t>
            </a:r>
            <a:r>
              <a:rPr lang="en" altLang="zh-CN" sz="1200" b="1" dirty="0">
                <a:solidFill>
                  <a:schemeClr val="accent2"/>
                </a:solidFill>
                <a:latin typeface="Songti SC" panose="02010600040101010101" pitchFamily="2" charset="-122"/>
                <a:ea typeface="Songti SC" panose="02010600040101010101" pitchFamily="2" charset="-122"/>
              </a:rPr>
              <a:t>Ian </a:t>
            </a:r>
            <a:r>
              <a:rPr lang="en" altLang="zh-CN" sz="1200" b="1" dirty="0" err="1">
                <a:solidFill>
                  <a:schemeClr val="accent2"/>
                </a:solidFill>
                <a:latin typeface="Songti SC" panose="02010600040101010101" pitchFamily="2" charset="-122"/>
                <a:ea typeface="Songti SC" panose="02010600040101010101" pitchFamily="2" charset="-122"/>
              </a:rPr>
              <a:t>Goodfellow</a:t>
            </a:r>
            <a:r>
              <a:rPr lang="en" altLang="zh-CN" sz="1200" b="1" dirty="0">
                <a:solidFill>
                  <a:schemeClr val="accent2"/>
                </a:solidFill>
                <a:latin typeface="Songti SC" panose="02010600040101010101" pitchFamily="2" charset="-122"/>
                <a:ea typeface="Songti SC" panose="02010600040101010101" pitchFamily="2" charset="-122"/>
              </a:rPr>
              <a:t> </a:t>
            </a:r>
            <a:r>
              <a:rPr lang="zh-CN" altLang="en" sz="1200" dirty="0">
                <a:solidFill>
                  <a:srgbClr val="636D78"/>
                </a:solidFill>
                <a:latin typeface="Songti SC" panose="02010600040101010101" pitchFamily="2" charset="-122"/>
                <a:ea typeface="Songti SC" panose="02010600040101010101" pitchFamily="2" charset="-122"/>
              </a:rPr>
              <a:t>提出</a:t>
            </a:r>
            <a:r>
              <a:rPr lang="zh-CN" altLang="en-US" sz="1200" dirty="0">
                <a:solidFill>
                  <a:srgbClr val="636D78"/>
                </a:solidFill>
                <a:latin typeface="Songti SC" panose="02010600040101010101" pitchFamily="2" charset="-122"/>
                <a:ea typeface="Songti SC" panose="02010600040101010101" pitchFamily="2" charset="-122"/>
              </a:rPr>
              <a:t>生成对抗网络（</a:t>
            </a:r>
            <a:r>
              <a:rPr lang="en" altLang="zh-CN" sz="1200" dirty="0">
                <a:solidFill>
                  <a:srgbClr val="636D78"/>
                </a:solidFill>
                <a:latin typeface="Songti SC" panose="02010600040101010101" pitchFamily="2" charset="-122"/>
                <a:ea typeface="Songti SC" panose="02010600040101010101" pitchFamily="2" charset="-122"/>
              </a:rPr>
              <a:t>generative adversarial network</a:t>
            </a:r>
            <a:r>
              <a:rPr lang="en-US" altLang="zh-C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 </a:t>
            </a:r>
            <a:r>
              <a:rPr lang="en-US" altLang="zh-CN" sz="1200" dirty="0">
                <a:solidFill>
                  <a:srgbClr val="636D78"/>
                </a:solidFill>
                <a:latin typeface="Songti SC" panose="02010600040101010101" pitchFamily="2" charset="-122"/>
                <a:ea typeface="Songti SC" panose="02010600040101010101" pitchFamily="2" charset="-122"/>
              </a:rPr>
              <a:t>GAN</a:t>
            </a:r>
            <a:r>
              <a:rPr lang="zh-CN" altLang="e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2019 </a:t>
            </a:r>
            <a:r>
              <a:rPr lang="zh-CN" altLang="en-US" sz="1200" dirty="0">
                <a:solidFill>
                  <a:srgbClr val="636D78"/>
                </a:solidFill>
                <a:latin typeface="Songti SC" panose="02010600040101010101" pitchFamily="2" charset="-122"/>
                <a:ea typeface="Songti SC" panose="02010600040101010101" pitchFamily="2" charset="-122"/>
              </a:rPr>
              <a:t>年加盟苹果公司，任苹果特殊项目小组的机器学习主管</a:t>
            </a:r>
            <a:r>
              <a:rPr lang="zh-CN" altLang="en" sz="1200" dirty="0">
                <a:solidFill>
                  <a:srgbClr val="636D78"/>
                </a:solidFill>
                <a:latin typeface="Songti SC" panose="02010600040101010101" pitchFamily="2" charset="-122"/>
                <a:ea typeface="Songti SC" panose="02010600040101010101" pitchFamily="2" charset="-122"/>
              </a:rPr>
              <a:t>。 </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通过使用两个神经网络的相互对抗，该方法已经在机器学习领域产生了巨大的影响，也让它的创造者 </a:t>
            </a:r>
            <a:r>
              <a:rPr lang="en" altLang="zh-CN" sz="1200" dirty="0" err="1">
                <a:solidFill>
                  <a:srgbClr val="636D78"/>
                </a:solidFill>
                <a:latin typeface="Songti SC" panose="02010600040101010101" pitchFamily="2" charset="-122"/>
                <a:ea typeface="Songti SC" panose="02010600040101010101" pitchFamily="2" charset="-122"/>
              </a:rPr>
              <a:t>Goodfellow</a:t>
            </a:r>
            <a:r>
              <a:rPr lang="zh-CN" altLang="en-US" sz="1200" dirty="0">
                <a:solidFill>
                  <a:srgbClr val="636D78"/>
                </a:solidFill>
                <a:latin typeface="Songti SC" panose="02010600040101010101" pitchFamily="2" charset="-122"/>
                <a:ea typeface="Songti SC" panose="02010600040101010101" pitchFamily="2" charset="-122"/>
              </a:rPr>
              <a:t> 成为了人工智能界的重要人物。</a:t>
            </a:r>
            <a:endParaRPr lang="en-US" altLang="zh-CN" sz="1200" dirty="0">
              <a:solidFill>
                <a:srgbClr val="636D78"/>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9511702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深度学习技术的应用</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600" b="1" dirty="0">
                <a:solidFill>
                  <a:srgbClr val="636D78"/>
                </a:solidFill>
                <a:latin typeface="Songti SC Black" panose="02010600040101010101" pitchFamily="2" charset="-122"/>
                <a:ea typeface="Songti SC Black" panose="02010600040101010101" pitchFamily="2" charset="-122"/>
              </a:rPr>
              <a:t>深度学习的三个助推剂</a:t>
            </a:r>
            <a:endParaRPr lang="en" altLang="zh-CN" sz="1600" b="1" dirty="0">
              <a:solidFill>
                <a:srgbClr val="636D78"/>
              </a:solidFill>
              <a:latin typeface="Songti SC Black" panose="02010600040101010101" pitchFamily="2" charset="-122"/>
              <a:ea typeface="Songti SC Black" panose="02010600040101010101" pitchFamily="2" charset="-122"/>
            </a:endParaRPr>
          </a:p>
        </p:txBody>
      </p:sp>
      <p:pic>
        <p:nvPicPr>
          <p:cNvPr id="5" name="图片 4">
            <a:extLst>
              <a:ext uri="{FF2B5EF4-FFF2-40B4-BE49-F238E27FC236}">
                <a16:creationId xmlns:a16="http://schemas.microsoft.com/office/drawing/2014/main" id="{819AC429-17B1-554A-AAD6-1252C3A552E8}"/>
              </a:ext>
            </a:extLst>
          </p:cNvPr>
          <p:cNvPicPr>
            <a:picLocks noChangeAspect="1"/>
          </p:cNvPicPr>
          <p:nvPr/>
        </p:nvPicPr>
        <p:blipFill rotWithShape="1">
          <a:blip r:embed="rId2"/>
          <a:srcRect t="14811" b="15689"/>
          <a:stretch/>
        </p:blipFill>
        <p:spPr>
          <a:xfrm>
            <a:off x="1047302" y="2531165"/>
            <a:ext cx="10260409" cy="1616765"/>
          </a:xfrm>
          <a:prstGeom prst="rect">
            <a:avLst/>
          </a:prstGeom>
        </p:spPr>
      </p:pic>
      <p:sp>
        <p:nvSpPr>
          <p:cNvPr id="8" name="文本框 7">
            <a:extLst>
              <a:ext uri="{FF2B5EF4-FFF2-40B4-BE49-F238E27FC236}">
                <a16:creationId xmlns:a16="http://schemas.microsoft.com/office/drawing/2014/main" id="{714DB628-C9C7-D447-A9D5-138FE0C99828}"/>
              </a:ext>
            </a:extLst>
          </p:cNvPr>
          <p:cNvSpPr txBox="1"/>
          <p:nvPr/>
        </p:nvSpPr>
        <p:spPr>
          <a:xfrm>
            <a:off x="1192694" y="4363831"/>
            <a:ext cx="1800493" cy="369332"/>
          </a:xfrm>
          <a:prstGeom prst="rect">
            <a:avLst/>
          </a:prstGeom>
          <a:noFill/>
        </p:spPr>
        <p:txBody>
          <a:bodyPr wrap="none" rtlCol="0">
            <a:spAutoFit/>
          </a:bodyPr>
          <a:lstStyle/>
          <a:p>
            <a:r>
              <a:rPr kumimoji="1" lang="zh-CN" altLang="en-US" b="1" dirty="0">
                <a:solidFill>
                  <a:srgbClr val="494C4F"/>
                </a:solidFill>
                <a:latin typeface="Songti SC Black" panose="02010600040101010101" pitchFamily="2" charset="-122"/>
                <a:ea typeface="Songti SC Black" panose="02010600040101010101" pitchFamily="2" charset="-122"/>
              </a:rPr>
              <a:t>大数据（海量）</a:t>
            </a:r>
          </a:p>
        </p:txBody>
      </p:sp>
      <p:sp>
        <p:nvSpPr>
          <p:cNvPr id="11" name="文本框 10">
            <a:extLst>
              <a:ext uri="{FF2B5EF4-FFF2-40B4-BE49-F238E27FC236}">
                <a16:creationId xmlns:a16="http://schemas.microsoft.com/office/drawing/2014/main" id="{7010E780-231F-524A-B5A3-2843AB58E925}"/>
              </a:ext>
            </a:extLst>
          </p:cNvPr>
          <p:cNvSpPr txBox="1"/>
          <p:nvPr/>
        </p:nvSpPr>
        <p:spPr>
          <a:xfrm>
            <a:off x="3866117" y="4363695"/>
            <a:ext cx="2031325" cy="369332"/>
          </a:xfrm>
          <a:prstGeom prst="rect">
            <a:avLst/>
          </a:prstGeom>
          <a:noFill/>
        </p:spPr>
        <p:txBody>
          <a:bodyPr wrap="none" rtlCol="0">
            <a:spAutoFit/>
          </a:bodyPr>
          <a:lstStyle/>
          <a:p>
            <a:r>
              <a:rPr kumimoji="1" lang="zh-CN" altLang="en-US" b="1" dirty="0">
                <a:solidFill>
                  <a:srgbClr val="494C4F"/>
                </a:solidFill>
                <a:latin typeface="Songti SC Black" panose="02010600040101010101" pitchFamily="2" charset="-122"/>
                <a:ea typeface="Songti SC Black" panose="02010600040101010101" pitchFamily="2" charset="-122"/>
              </a:rPr>
              <a:t>算法（神经网络）</a:t>
            </a:r>
          </a:p>
        </p:txBody>
      </p:sp>
      <p:sp>
        <p:nvSpPr>
          <p:cNvPr id="12" name="文本框 11">
            <a:extLst>
              <a:ext uri="{FF2B5EF4-FFF2-40B4-BE49-F238E27FC236}">
                <a16:creationId xmlns:a16="http://schemas.microsoft.com/office/drawing/2014/main" id="{61D3200A-278D-054A-A1C9-988EE1D6BA0D}"/>
              </a:ext>
            </a:extLst>
          </p:cNvPr>
          <p:cNvSpPr txBox="1"/>
          <p:nvPr/>
        </p:nvSpPr>
        <p:spPr>
          <a:xfrm>
            <a:off x="6549432" y="4363695"/>
            <a:ext cx="2339102" cy="369332"/>
          </a:xfrm>
          <a:prstGeom prst="rect">
            <a:avLst/>
          </a:prstGeom>
          <a:noFill/>
        </p:spPr>
        <p:txBody>
          <a:bodyPr wrap="none" rtlCol="0">
            <a:spAutoFit/>
          </a:bodyPr>
          <a:lstStyle/>
          <a:p>
            <a:r>
              <a:rPr kumimoji="1" lang="zh-CN" altLang="en-US" b="1" dirty="0">
                <a:solidFill>
                  <a:srgbClr val="494C4F"/>
                </a:solidFill>
                <a:latin typeface="Songti SC Black" panose="02010600040101010101" pitchFamily="2" charset="-122"/>
                <a:ea typeface="Songti SC Black" panose="02010600040101010101" pitchFamily="2" charset="-122"/>
              </a:rPr>
              <a:t>计算力（</a:t>
            </a:r>
            <a:r>
              <a:rPr kumimoji="1" lang="en-US" altLang="zh-CN" b="1" dirty="0">
                <a:solidFill>
                  <a:srgbClr val="494C4F"/>
                </a:solidFill>
                <a:latin typeface="Songti SC Black" panose="02010600040101010101" pitchFamily="2" charset="-122"/>
                <a:ea typeface="Songti SC Black" panose="02010600040101010101" pitchFamily="2" charset="-122"/>
              </a:rPr>
              <a:t>GPU </a:t>
            </a:r>
            <a:r>
              <a:rPr kumimoji="1" lang="zh-CN" altLang="en-US" b="1" dirty="0">
                <a:solidFill>
                  <a:srgbClr val="494C4F"/>
                </a:solidFill>
                <a:latin typeface="Songti SC Black" panose="02010600040101010101" pitchFamily="2" charset="-122"/>
                <a:ea typeface="Songti SC Black" panose="02010600040101010101" pitchFamily="2" charset="-122"/>
              </a:rPr>
              <a:t>硬件）</a:t>
            </a:r>
          </a:p>
        </p:txBody>
      </p:sp>
      <p:sp>
        <p:nvSpPr>
          <p:cNvPr id="13" name="文本框 12">
            <a:extLst>
              <a:ext uri="{FF2B5EF4-FFF2-40B4-BE49-F238E27FC236}">
                <a16:creationId xmlns:a16="http://schemas.microsoft.com/office/drawing/2014/main" id="{B2368EA6-72A4-0644-B77B-BBC0B465E421}"/>
              </a:ext>
            </a:extLst>
          </p:cNvPr>
          <p:cNvSpPr txBox="1"/>
          <p:nvPr/>
        </p:nvSpPr>
        <p:spPr>
          <a:xfrm>
            <a:off x="9500449" y="4363695"/>
            <a:ext cx="1107996" cy="369332"/>
          </a:xfrm>
          <a:prstGeom prst="rect">
            <a:avLst/>
          </a:prstGeom>
          <a:noFill/>
        </p:spPr>
        <p:txBody>
          <a:bodyPr wrap="none" rtlCol="0">
            <a:spAutoFit/>
          </a:bodyPr>
          <a:lstStyle/>
          <a:p>
            <a:r>
              <a:rPr kumimoji="1" lang="zh-CN" altLang="en-US" b="1" dirty="0">
                <a:solidFill>
                  <a:srgbClr val="494C4F"/>
                </a:solidFill>
                <a:latin typeface="Songti SC Black" panose="02010600040101010101" pitchFamily="2" charset="-122"/>
                <a:ea typeface="Songti SC Black" panose="02010600040101010101" pitchFamily="2" charset="-122"/>
              </a:rPr>
              <a:t>人工智能</a:t>
            </a:r>
          </a:p>
        </p:txBody>
      </p:sp>
    </p:spTree>
    <p:extLst>
      <p:ext uri="{BB962C8B-B14F-4D97-AF65-F5344CB8AC3E}">
        <p14:creationId xmlns:p14="http://schemas.microsoft.com/office/powerpoint/2010/main" val="15575616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13" name="Text Placeholder 4">
            <a:extLst>
              <a:ext uri="{FF2B5EF4-FFF2-40B4-BE49-F238E27FC236}">
                <a16:creationId xmlns:a16="http://schemas.microsoft.com/office/drawing/2014/main" id="{B0821BC5-7A4A-514E-A3D2-CBDEF09D94F0}"/>
              </a:ext>
            </a:extLst>
          </p:cNvPr>
          <p:cNvSpPr txBox="1"/>
          <p:nvPr/>
        </p:nvSpPr>
        <p:spPr>
          <a:xfrm>
            <a:off x="1903046" y="421233"/>
            <a:ext cx="3172335" cy="69847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500" b="1" dirty="0">
                <a:solidFill>
                  <a:srgbClr val="636D78"/>
                </a:solidFill>
                <a:latin typeface="黑体" panose="02010609060101010101" pitchFamily="49" charset="-122"/>
                <a:ea typeface="黑体" panose="02010609060101010101" pitchFamily="49" charset="-122"/>
                <a:cs typeface="+mn-ea"/>
                <a:sym typeface="+mn-lt"/>
              </a:rPr>
              <a:t>目录</a:t>
            </a:r>
            <a:endParaRPr lang="en-GB" sz="253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a:extLst>
              <a:ext uri="{FF2B5EF4-FFF2-40B4-BE49-F238E27FC236}">
                <a16:creationId xmlns:a16="http://schemas.microsoft.com/office/drawing/2014/main" id="{EA8932C8-398B-4D43-B300-3F9008BAAB57}"/>
              </a:ext>
            </a:extLst>
          </p:cNvPr>
          <p:cNvGrpSpPr/>
          <p:nvPr/>
        </p:nvGrpSpPr>
        <p:grpSpPr>
          <a:xfrm>
            <a:off x="2636844" y="1653911"/>
            <a:ext cx="6378319" cy="698118"/>
            <a:chOff x="2017962" y="1672109"/>
            <a:chExt cx="6378319" cy="698118"/>
          </a:xfrm>
        </p:grpSpPr>
        <p:grpSp>
          <p:nvGrpSpPr>
            <p:cNvPr id="15" name="组合 14">
              <a:extLst>
                <a:ext uri="{FF2B5EF4-FFF2-40B4-BE49-F238E27FC236}">
                  <a16:creationId xmlns:a16="http://schemas.microsoft.com/office/drawing/2014/main" id="{0A7E95AE-7333-D94E-9D1A-337B8269AF26}"/>
                </a:ext>
              </a:extLst>
            </p:cNvPr>
            <p:cNvGrpSpPr/>
            <p:nvPr/>
          </p:nvGrpSpPr>
          <p:grpSpPr>
            <a:xfrm>
              <a:off x="2017962" y="1672109"/>
              <a:ext cx="1257329" cy="698118"/>
              <a:chOff x="2215144" y="927951"/>
              <a:chExt cx="1244731" cy="910317"/>
            </a:xfrm>
          </p:grpSpPr>
          <p:sp>
            <p:nvSpPr>
              <p:cNvPr id="19" name="平行四边形 18">
                <a:extLst>
                  <a:ext uri="{FF2B5EF4-FFF2-40B4-BE49-F238E27FC236}">
                    <a16:creationId xmlns:a16="http://schemas.microsoft.com/office/drawing/2014/main" id="{10328CEF-9F25-D04A-B45E-63C111775F30}"/>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a:extLst>
                  <a:ext uri="{FF2B5EF4-FFF2-40B4-BE49-F238E27FC236}">
                    <a16:creationId xmlns:a16="http://schemas.microsoft.com/office/drawing/2014/main" id="{05088E19-8418-354B-B9A2-DAEBB74A5B54}"/>
                  </a:ext>
                </a:extLst>
              </p:cNvPr>
              <p:cNvSpPr txBox="1"/>
              <p:nvPr/>
            </p:nvSpPr>
            <p:spPr>
              <a:xfrm>
                <a:off x="2393076" y="927951"/>
                <a:ext cx="1066799" cy="910317"/>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01</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a:extLst>
                <a:ext uri="{FF2B5EF4-FFF2-40B4-BE49-F238E27FC236}">
                  <a16:creationId xmlns:a16="http://schemas.microsoft.com/office/drawing/2014/main" id="{FFB8A0AB-19FA-D748-82DC-E94A00DF5F72}"/>
                </a:ext>
              </a:extLst>
            </p:cNvPr>
            <p:cNvGrpSpPr/>
            <p:nvPr/>
          </p:nvGrpSpPr>
          <p:grpSpPr>
            <a:xfrm>
              <a:off x="2972991" y="1690824"/>
              <a:ext cx="5423290" cy="646324"/>
              <a:chOff x="4315150" y="953426"/>
              <a:chExt cx="3857250" cy="540057"/>
            </a:xfrm>
          </p:grpSpPr>
          <p:sp>
            <p:nvSpPr>
              <p:cNvPr id="17" name="矩形 16">
                <a:extLst>
                  <a:ext uri="{FF2B5EF4-FFF2-40B4-BE49-F238E27FC236}">
                    <a16:creationId xmlns:a16="http://schemas.microsoft.com/office/drawing/2014/main" id="{4440107C-AD7A-D246-9765-4575B54ECB7A}"/>
                  </a:ext>
                </a:extLst>
              </p:cNvPr>
              <p:cNvSpPr/>
              <p:nvPr/>
            </p:nvSpPr>
            <p:spPr>
              <a:xfrm>
                <a:off x="4830202" y="99226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rgbClr val="494C4F"/>
                    </a:solidFill>
                    <a:latin typeface="黑体" panose="02010609060101010101" pitchFamily="49" charset="-122"/>
                    <a:ea typeface="黑体" panose="02010609060101010101" pitchFamily="49" charset="-122"/>
                    <a:cs typeface="+mn-ea"/>
                    <a:sym typeface="+mn-lt"/>
                  </a:rPr>
                  <a:t>深度学习技术的起源</a:t>
                </a:r>
                <a:endParaRPr lang="en-GB" altLang="zh-CN"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a:extLst>
                  <a:ext uri="{FF2B5EF4-FFF2-40B4-BE49-F238E27FC236}">
                    <a16:creationId xmlns:a16="http://schemas.microsoft.com/office/drawing/2014/main" id="{661772A6-4BC5-E447-A6BD-10DFFCF1DFBB}"/>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a:extLst>
              <a:ext uri="{FF2B5EF4-FFF2-40B4-BE49-F238E27FC236}">
                <a16:creationId xmlns:a16="http://schemas.microsoft.com/office/drawing/2014/main" id="{1CA28FEF-236E-8943-8728-A09BD8852A05}"/>
              </a:ext>
            </a:extLst>
          </p:cNvPr>
          <p:cNvSpPr/>
          <p:nvPr/>
        </p:nvSpPr>
        <p:spPr>
          <a:xfrm>
            <a:off x="2698878" y="552241"/>
            <a:ext cx="176010" cy="52580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46D78"/>
              </a:solidFill>
              <a:latin typeface="黑体" panose="02010609060101010101" pitchFamily="49" charset="-122"/>
              <a:ea typeface="黑体" panose="02010609060101010101" pitchFamily="49" charset="-122"/>
            </a:endParaRPr>
          </a:p>
        </p:txBody>
      </p:sp>
      <p:sp>
        <p:nvSpPr>
          <p:cNvPr id="32" name="矩形 31">
            <a:extLst>
              <a:ext uri="{FF2B5EF4-FFF2-40B4-BE49-F238E27FC236}">
                <a16:creationId xmlns:a16="http://schemas.microsoft.com/office/drawing/2014/main" id="{0735F453-EABC-EA44-A63A-AB8222CA3151}"/>
              </a:ext>
            </a:extLst>
          </p:cNvPr>
          <p:cNvSpPr/>
          <p:nvPr/>
        </p:nvSpPr>
        <p:spPr>
          <a:xfrm>
            <a:off x="2222450" y="552241"/>
            <a:ext cx="414394" cy="52580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46D78"/>
              </a:solidFill>
              <a:latin typeface="黑体" panose="02010609060101010101" pitchFamily="49" charset="-122"/>
              <a:ea typeface="黑体" panose="02010609060101010101" pitchFamily="49" charset="-122"/>
            </a:endParaRPr>
          </a:p>
        </p:txBody>
      </p:sp>
      <p:grpSp>
        <p:nvGrpSpPr>
          <p:cNvPr id="33" name="组 3">
            <a:extLst>
              <a:ext uri="{FF2B5EF4-FFF2-40B4-BE49-F238E27FC236}">
                <a16:creationId xmlns:a16="http://schemas.microsoft.com/office/drawing/2014/main" id="{E3380A73-619C-3A42-85F3-2C0F9962B76E}"/>
              </a:ext>
            </a:extLst>
          </p:cNvPr>
          <p:cNvGrpSpPr/>
          <p:nvPr/>
        </p:nvGrpSpPr>
        <p:grpSpPr>
          <a:xfrm>
            <a:off x="2636844" y="2602921"/>
            <a:ext cx="6378319" cy="698118"/>
            <a:chOff x="1925733" y="2733514"/>
            <a:chExt cx="6378319" cy="698118"/>
          </a:xfrm>
        </p:grpSpPr>
        <p:grpSp>
          <p:nvGrpSpPr>
            <p:cNvPr id="34" name="组合 8">
              <a:extLst>
                <a:ext uri="{FF2B5EF4-FFF2-40B4-BE49-F238E27FC236}">
                  <a16:creationId xmlns:a16="http://schemas.microsoft.com/office/drawing/2014/main" id="{2F9232FF-5179-E946-A217-68C94A2B74FB}"/>
                </a:ext>
              </a:extLst>
            </p:cNvPr>
            <p:cNvGrpSpPr/>
            <p:nvPr/>
          </p:nvGrpSpPr>
          <p:grpSpPr>
            <a:xfrm>
              <a:off x="1925733" y="2733514"/>
              <a:ext cx="1257328" cy="698118"/>
              <a:chOff x="2215144" y="927951"/>
              <a:chExt cx="1244730" cy="910317"/>
            </a:xfrm>
          </p:grpSpPr>
          <p:sp>
            <p:nvSpPr>
              <p:cNvPr id="38" name="平行四边形 37">
                <a:extLst>
                  <a:ext uri="{FF2B5EF4-FFF2-40B4-BE49-F238E27FC236}">
                    <a16:creationId xmlns:a16="http://schemas.microsoft.com/office/drawing/2014/main" id="{B7B26C90-2B15-804A-9913-01C5D7CA36B0}"/>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solidFill>
                    <a:srgbClr val="494C4F"/>
                  </a:solidFill>
                  <a:latin typeface="黑体" panose="02010609060101010101" pitchFamily="49" charset="-122"/>
                  <a:ea typeface="黑体" panose="02010609060101010101" pitchFamily="49" charset="-122"/>
                  <a:cs typeface="+mn-ea"/>
                  <a:sym typeface="+mn-lt"/>
                </a:endParaRPr>
              </a:p>
            </p:txBody>
          </p:sp>
          <p:sp>
            <p:nvSpPr>
              <p:cNvPr id="39" name="文本框 9">
                <a:extLst>
                  <a:ext uri="{FF2B5EF4-FFF2-40B4-BE49-F238E27FC236}">
                    <a16:creationId xmlns:a16="http://schemas.microsoft.com/office/drawing/2014/main" id="{6725FC54-48FD-5B42-9311-7733BF1B1259}"/>
                  </a:ext>
                </a:extLst>
              </p:cNvPr>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02</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35" name="组合 20">
              <a:extLst>
                <a:ext uri="{FF2B5EF4-FFF2-40B4-BE49-F238E27FC236}">
                  <a16:creationId xmlns:a16="http://schemas.microsoft.com/office/drawing/2014/main" id="{430FCE5C-376F-1948-BB41-5E77DF3A16A8}"/>
                </a:ext>
              </a:extLst>
            </p:cNvPr>
            <p:cNvGrpSpPr/>
            <p:nvPr/>
          </p:nvGrpSpPr>
          <p:grpSpPr>
            <a:xfrm>
              <a:off x="2880762" y="2752229"/>
              <a:ext cx="5423290" cy="646324"/>
              <a:chOff x="4315150" y="953426"/>
              <a:chExt cx="3857250" cy="540057"/>
            </a:xfrm>
          </p:grpSpPr>
          <p:sp>
            <p:nvSpPr>
              <p:cNvPr id="36" name="矩形 35">
                <a:extLst>
                  <a:ext uri="{FF2B5EF4-FFF2-40B4-BE49-F238E27FC236}">
                    <a16:creationId xmlns:a16="http://schemas.microsoft.com/office/drawing/2014/main" id="{32AD8AB5-0E7F-3041-9539-504F3507E337}"/>
                  </a:ext>
                </a:extLst>
              </p:cNvPr>
              <p:cNvSpPr/>
              <p:nvPr/>
            </p:nvSpPr>
            <p:spPr>
              <a:xfrm>
                <a:off x="4830202" y="99226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rgbClr val="494C4F"/>
                    </a:solidFill>
                    <a:latin typeface="黑体" panose="02010609060101010101" pitchFamily="49" charset="-122"/>
                    <a:ea typeface="黑体" panose="02010609060101010101" pitchFamily="49" charset="-122"/>
                    <a:cs typeface="+mn-ea"/>
                    <a:sym typeface="+mn-lt"/>
                  </a:rPr>
                  <a:t>深度学习技术的发展</a:t>
                </a:r>
                <a:endParaRPr lang="en-GB" altLang="zh-CN" dirty="0">
                  <a:solidFill>
                    <a:srgbClr val="494C4F"/>
                  </a:solidFill>
                  <a:latin typeface="黑体" panose="02010609060101010101" pitchFamily="49" charset="-122"/>
                  <a:ea typeface="黑体" panose="02010609060101010101" pitchFamily="49" charset="-122"/>
                  <a:cs typeface="+mn-ea"/>
                  <a:sym typeface="+mn-lt"/>
                </a:endParaRPr>
              </a:p>
            </p:txBody>
          </p:sp>
          <p:sp>
            <p:nvSpPr>
              <p:cNvPr id="37" name="平行四边形 36">
                <a:extLst>
                  <a:ext uri="{FF2B5EF4-FFF2-40B4-BE49-F238E27FC236}">
                    <a16:creationId xmlns:a16="http://schemas.microsoft.com/office/drawing/2014/main" id="{CBD00146-3C6B-E34C-BC72-A471FF848F58}"/>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0" name="组 4">
            <a:extLst>
              <a:ext uri="{FF2B5EF4-FFF2-40B4-BE49-F238E27FC236}">
                <a16:creationId xmlns:a16="http://schemas.microsoft.com/office/drawing/2014/main" id="{7A1ADE19-4BEE-D546-B746-263E9B393B5C}"/>
              </a:ext>
            </a:extLst>
          </p:cNvPr>
          <p:cNvGrpSpPr/>
          <p:nvPr/>
        </p:nvGrpSpPr>
        <p:grpSpPr>
          <a:xfrm>
            <a:off x="2636844" y="3551931"/>
            <a:ext cx="6378319" cy="698118"/>
            <a:chOff x="1912280" y="3780555"/>
            <a:chExt cx="6378319" cy="698118"/>
          </a:xfrm>
        </p:grpSpPr>
        <p:grpSp>
          <p:nvGrpSpPr>
            <p:cNvPr id="41" name="组合 8">
              <a:extLst>
                <a:ext uri="{FF2B5EF4-FFF2-40B4-BE49-F238E27FC236}">
                  <a16:creationId xmlns:a16="http://schemas.microsoft.com/office/drawing/2014/main" id="{E4EFB0FA-1B5F-E74E-9C85-0C1D67E64AAA}"/>
                </a:ext>
              </a:extLst>
            </p:cNvPr>
            <p:cNvGrpSpPr/>
            <p:nvPr/>
          </p:nvGrpSpPr>
          <p:grpSpPr>
            <a:xfrm>
              <a:off x="1912280" y="3780555"/>
              <a:ext cx="1257328" cy="698118"/>
              <a:chOff x="2215144" y="927951"/>
              <a:chExt cx="1244730" cy="910317"/>
            </a:xfrm>
          </p:grpSpPr>
          <p:sp>
            <p:nvSpPr>
              <p:cNvPr id="45" name="平行四边形 44">
                <a:extLst>
                  <a:ext uri="{FF2B5EF4-FFF2-40B4-BE49-F238E27FC236}">
                    <a16:creationId xmlns:a16="http://schemas.microsoft.com/office/drawing/2014/main" id="{A0ECF0D7-83F1-704B-AC1D-1373DBD32562}"/>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a:extLst>
                  <a:ext uri="{FF2B5EF4-FFF2-40B4-BE49-F238E27FC236}">
                    <a16:creationId xmlns:a16="http://schemas.microsoft.com/office/drawing/2014/main" id="{20251F5D-C881-2540-8BF3-5D3800C4CBB2}"/>
                  </a:ext>
                </a:extLst>
              </p:cNvPr>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03</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a:extLst>
                <a:ext uri="{FF2B5EF4-FFF2-40B4-BE49-F238E27FC236}">
                  <a16:creationId xmlns:a16="http://schemas.microsoft.com/office/drawing/2014/main" id="{FD5A47AA-B008-1840-AEB2-E194C931C6DA}"/>
                </a:ext>
              </a:extLst>
            </p:cNvPr>
            <p:cNvGrpSpPr/>
            <p:nvPr/>
          </p:nvGrpSpPr>
          <p:grpSpPr>
            <a:xfrm>
              <a:off x="2867309" y="3799270"/>
              <a:ext cx="5423290" cy="646324"/>
              <a:chOff x="4315150" y="953426"/>
              <a:chExt cx="3857250" cy="540057"/>
            </a:xfrm>
          </p:grpSpPr>
          <p:sp>
            <p:nvSpPr>
              <p:cNvPr id="43" name="矩形 42">
                <a:extLst>
                  <a:ext uri="{FF2B5EF4-FFF2-40B4-BE49-F238E27FC236}">
                    <a16:creationId xmlns:a16="http://schemas.microsoft.com/office/drawing/2014/main" id="{04BF5CB8-6B35-7544-A722-2357B5B0AE0B}"/>
                  </a:ext>
                </a:extLst>
              </p:cNvPr>
              <p:cNvSpPr/>
              <p:nvPr/>
            </p:nvSpPr>
            <p:spPr>
              <a:xfrm>
                <a:off x="4830202" y="99226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rgbClr val="494C4F"/>
                    </a:solidFill>
                    <a:latin typeface="黑体" panose="02010609060101010101" pitchFamily="49" charset="-122"/>
                    <a:ea typeface="黑体" panose="02010609060101010101" pitchFamily="49" charset="-122"/>
                    <a:cs typeface="+mn-ea"/>
                    <a:sym typeface="+mn-lt"/>
                  </a:rPr>
                  <a:t>深度学习技术的应用</a:t>
                </a:r>
                <a:endParaRPr lang="en-GB" altLang="zh-CN"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a:extLst>
                  <a:ext uri="{FF2B5EF4-FFF2-40B4-BE49-F238E27FC236}">
                    <a16:creationId xmlns:a16="http://schemas.microsoft.com/office/drawing/2014/main" id="{72072A00-C71C-4941-9CFF-440328A81094}"/>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a:extLst>
              <a:ext uri="{FF2B5EF4-FFF2-40B4-BE49-F238E27FC236}">
                <a16:creationId xmlns:a16="http://schemas.microsoft.com/office/drawing/2014/main" id="{DF8E5F4C-622E-4342-BFEC-BF3B1A579AA8}"/>
              </a:ext>
            </a:extLst>
          </p:cNvPr>
          <p:cNvGrpSpPr/>
          <p:nvPr/>
        </p:nvGrpSpPr>
        <p:grpSpPr>
          <a:xfrm>
            <a:off x="2636844" y="4500941"/>
            <a:ext cx="6378319" cy="698118"/>
            <a:chOff x="1842652" y="4729686"/>
            <a:chExt cx="6378319" cy="698118"/>
          </a:xfrm>
        </p:grpSpPr>
        <p:grpSp>
          <p:nvGrpSpPr>
            <p:cNvPr id="48" name="组合 8">
              <a:extLst>
                <a:ext uri="{FF2B5EF4-FFF2-40B4-BE49-F238E27FC236}">
                  <a16:creationId xmlns:a16="http://schemas.microsoft.com/office/drawing/2014/main" id="{FD57AB41-407F-724D-B590-7468E5E514EA}"/>
                </a:ext>
              </a:extLst>
            </p:cNvPr>
            <p:cNvGrpSpPr/>
            <p:nvPr/>
          </p:nvGrpSpPr>
          <p:grpSpPr>
            <a:xfrm>
              <a:off x="1842652" y="4729686"/>
              <a:ext cx="1257328" cy="698118"/>
              <a:chOff x="2215144" y="927951"/>
              <a:chExt cx="1244730" cy="910317"/>
            </a:xfrm>
          </p:grpSpPr>
          <p:sp>
            <p:nvSpPr>
              <p:cNvPr id="52" name="平行四边形 51">
                <a:extLst>
                  <a:ext uri="{FF2B5EF4-FFF2-40B4-BE49-F238E27FC236}">
                    <a16:creationId xmlns:a16="http://schemas.microsoft.com/office/drawing/2014/main" id="{603A5686-6BB2-174F-B7E6-C84E413D4739}"/>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a:extLst>
                  <a:ext uri="{FF2B5EF4-FFF2-40B4-BE49-F238E27FC236}">
                    <a16:creationId xmlns:a16="http://schemas.microsoft.com/office/drawing/2014/main" id="{3CEB2067-A29C-C246-9275-7B4B17D39800}"/>
                  </a:ext>
                </a:extLst>
              </p:cNvPr>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04</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a:extLst>
                <a:ext uri="{FF2B5EF4-FFF2-40B4-BE49-F238E27FC236}">
                  <a16:creationId xmlns:a16="http://schemas.microsoft.com/office/drawing/2014/main" id="{FCE96475-5065-B149-B39D-E5945AB036D3}"/>
                </a:ext>
              </a:extLst>
            </p:cNvPr>
            <p:cNvGrpSpPr/>
            <p:nvPr/>
          </p:nvGrpSpPr>
          <p:grpSpPr>
            <a:xfrm>
              <a:off x="2797681" y="4748401"/>
              <a:ext cx="5423290" cy="646324"/>
              <a:chOff x="4315150" y="953426"/>
              <a:chExt cx="3857250" cy="540057"/>
            </a:xfrm>
          </p:grpSpPr>
          <p:sp>
            <p:nvSpPr>
              <p:cNvPr id="50" name="矩形 49">
                <a:extLst>
                  <a:ext uri="{FF2B5EF4-FFF2-40B4-BE49-F238E27FC236}">
                    <a16:creationId xmlns:a16="http://schemas.microsoft.com/office/drawing/2014/main" id="{F538E661-56A0-F146-AB09-64203455D1D6}"/>
                  </a:ext>
                </a:extLst>
              </p:cNvPr>
              <p:cNvSpPr/>
              <p:nvPr/>
            </p:nvSpPr>
            <p:spPr>
              <a:xfrm>
                <a:off x="4830202" y="99226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rgbClr val="494C4F"/>
                    </a:solidFill>
                    <a:latin typeface="黑体" panose="02010609060101010101" pitchFamily="49" charset="-122"/>
                    <a:ea typeface="黑体" panose="02010609060101010101" pitchFamily="49" charset="-122"/>
                    <a:cs typeface="+mn-ea"/>
                    <a:sym typeface="+mn-lt"/>
                  </a:rPr>
                  <a:t>深度学习技术的特点</a:t>
                </a:r>
                <a:endParaRPr lang="en-GB" altLang="zh-CN" dirty="0">
                  <a:solidFill>
                    <a:srgbClr val="494C4F"/>
                  </a:solidFill>
                  <a:latin typeface="黑体" panose="02010609060101010101" pitchFamily="49" charset="-122"/>
                  <a:ea typeface="黑体" panose="02010609060101010101" pitchFamily="49" charset="-122"/>
                  <a:cs typeface="+mn-ea"/>
                  <a:sym typeface="+mn-lt"/>
                </a:endParaRPr>
              </a:p>
            </p:txBody>
          </p:sp>
          <p:sp>
            <p:nvSpPr>
              <p:cNvPr id="51" name="平行四边形 50">
                <a:extLst>
                  <a:ext uri="{FF2B5EF4-FFF2-40B4-BE49-F238E27FC236}">
                    <a16:creationId xmlns:a16="http://schemas.microsoft.com/office/drawing/2014/main" id="{6FD18DB0-4284-FE48-B75C-B716EFED9D56}"/>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54" name="组 7">
            <a:extLst>
              <a:ext uri="{FF2B5EF4-FFF2-40B4-BE49-F238E27FC236}">
                <a16:creationId xmlns:a16="http://schemas.microsoft.com/office/drawing/2014/main" id="{84CFF0FA-A6BE-2A46-80CD-B943D9C2E073}"/>
              </a:ext>
            </a:extLst>
          </p:cNvPr>
          <p:cNvGrpSpPr/>
          <p:nvPr/>
        </p:nvGrpSpPr>
        <p:grpSpPr>
          <a:xfrm>
            <a:off x="2636844" y="5449952"/>
            <a:ext cx="6378319" cy="698118"/>
            <a:chOff x="1842652" y="5737090"/>
            <a:chExt cx="6378319" cy="698118"/>
          </a:xfrm>
        </p:grpSpPr>
        <p:grpSp>
          <p:nvGrpSpPr>
            <p:cNvPr id="55" name="组合 8">
              <a:extLst>
                <a:ext uri="{FF2B5EF4-FFF2-40B4-BE49-F238E27FC236}">
                  <a16:creationId xmlns:a16="http://schemas.microsoft.com/office/drawing/2014/main" id="{C4BE5CD7-1B10-0C40-9C07-084B66BBAD1D}"/>
                </a:ext>
              </a:extLst>
            </p:cNvPr>
            <p:cNvGrpSpPr/>
            <p:nvPr/>
          </p:nvGrpSpPr>
          <p:grpSpPr>
            <a:xfrm>
              <a:off x="1842652" y="5737090"/>
              <a:ext cx="1257328" cy="698118"/>
              <a:chOff x="2215144" y="927951"/>
              <a:chExt cx="1244730" cy="910317"/>
            </a:xfrm>
          </p:grpSpPr>
          <p:sp>
            <p:nvSpPr>
              <p:cNvPr id="59" name="平行四边形 58">
                <a:extLst>
                  <a:ext uri="{FF2B5EF4-FFF2-40B4-BE49-F238E27FC236}">
                    <a16:creationId xmlns:a16="http://schemas.microsoft.com/office/drawing/2014/main" id="{36F90455-100C-474C-9DBE-B2F107F0ECB6}"/>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0" name="文本框 9">
                <a:extLst>
                  <a:ext uri="{FF2B5EF4-FFF2-40B4-BE49-F238E27FC236}">
                    <a16:creationId xmlns:a16="http://schemas.microsoft.com/office/drawing/2014/main" id="{A2F6277A-2403-DD45-90AC-E88F4A67C76C}"/>
                  </a:ext>
                </a:extLst>
              </p:cNvPr>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05</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6" name="组合 20">
              <a:extLst>
                <a:ext uri="{FF2B5EF4-FFF2-40B4-BE49-F238E27FC236}">
                  <a16:creationId xmlns:a16="http://schemas.microsoft.com/office/drawing/2014/main" id="{2D3628A3-7ADE-074A-82F8-1E21709F6BBE}"/>
                </a:ext>
              </a:extLst>
            </p:cNvPr>
            <p:cNvGrpSpPr/>
            <p:nvPr/>
          </p:nvGrpSpPr>
          <p:grpSpPr>
            <a:xfrm>
              <a:off x="2797681" y="5755805"/>
              <a:ext cx="5423290" cy="646324"/>
              <a:chOff x="4315150" y="953426"/>
              <a:chExt cx="3857250" cy="540057"/>
            </a:xfrm>
          </p:grpSpPr>
          <p:sp>
            <p:nvSpPr>
              <p:cNvPr id="57" name="矩形 56">
                <a:extLst>
                  <a:ext uri="{FF2B5EF4-FFF2-40B4-BE49-F238E27FC236}">
                    <a16:creationId xmlns:a16="http://schemas.microsoft.com/office/drawing/2014/main" id="{479D81A3-ABBE-044E-8805-4F789C688D0B}"/>
                  </a:ext>
                </a:extLst>
              </p:cNvPr>
              <p:cNvSpPr/>
              <p:nvPr/>
            </p:nvSpPr>
            <p:spPr>
              <a:xfrm>
                <a:off x="4830202" y="99226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rgbClr val="494C4F"/>
                    </a:solidFill>
                    <a:latin typeface="黑体" panose="02010609060101010101" pitchFamily="49" charset="-122"/>
                    <a:ea typeface="黑体" panose="02010609060101010101" pitchFamily="49" charset="-122"/>
                    <a:cs typeface="+mn-ea"/>
                    <a:sym typeface="+mn-lt"/>
                  </a:rPr>
                  <a:t>本课程的学习方法</a:t>
                </a:r>
                <a:endParaRPr lang="en-GB" altLang="zh-CN" dirty="0">
                  <a:solidFill>
                    <a:srgbClr val="494C4F"/>
                  </a:solidFill>
                  <a:latin typeface="黑体" panose="02010609060101010101" pitchFamily="49" charset="-122"/>
                  <a:ea typeface="黑体" panose="02010609060101010101" pitchFamily="49" charset="-122"/>
                  <a:cs typeface="+mn-ea"/>
                  <a:sym typeface="+mn-lt"/>
                </a:endParaRPr>
              </a:p>
            </p:txBody>
          </p:sp>
          <p:sp>
            <p:nvSpPr>
              <p:cNvPr id="58" name="平行四边形 57">
                <a:extLst>
                  <a:ext uri="{FF2B5EF4-FFF2-40B4-BE49-F238E27FC236}">
                    <a16:creationId xmlns:a16="http://schemas.microsoft.com/office/drawing/2014/main" id="{A252C1F3-6731-C342-BF33-F8C4B0CBDFFC}"/>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61" name="Freeform 12">
            <a:extLst>
              <a:ext uri="{FF2B5EF4-FFF2-40B4-BE49-F238E27FC236}">
                <a16:creationId xmlns:a16="http://schemas.microsoft.com/office/drawing/2014/main" id="{4B0420A8-0936-6144-9EE5-C071B6D8FF2E}"/>
              </a:ext>
            </a:extLst>
          </p:cNvPr>
          <p:cNvSpPr>
            <a:spLocks noChangeAspect="1"/>
          </p:cNvSpPr>
          <p:nvPr/>
        </p:nvSpPr>
        <p:spPr bwMode="auto">
          <a:xfrm rot="5400000">
            <a:off x="-2200634" y="2200634"/>
            <a:ext cx="6889824" cy="248855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65000"/>
            </a:srgbClr>
          </a:solidFill>
          <a:ln>
            <a:noFill/>
          </a:ln>
        </p:spPr>
        <p:txBody>
          <a:bodyPr vert="horz" wrap="square" lIns="91440" tIns="45720" rIns="91440" bIns="45720" numCol="1" anchor="t" anchorCtr="0" compatLnSpc="1"/>
          <a:lstStyle/>
          <a:p>
            <a:endParaRPr lang="en-US" dirty="0"/>
          </a:p>
        </p:txBody>
      </p:sp>
    </p:spTree>
    <p:extLst>
      <p:ext uri="{BB962C8B-B14F-4D97-AF65-F5344CB8AC3E}">
        <p14:creationId xmlns:p14="http://schemas.microsoft.com/office/powerpoint/2010/main" val="4001402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深度学习技术的应用</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600" b="1" dirty="0">
                <a:solidFill>
                  <a:srgbClr val="636D78"/>
                </a:solidFill>
                <a:latin typeface="Songti SC Black" panose="02010600040101010101" pitchFamily="2" charset="-122"/>
                <a:ea typeface="Songti SC Black" panose="02010600040101010101" pitchFamily="2" charset="-122"/>
              </a:rPr>
              <a:t>深度学习的“琴棋书画”</a:t>
            </a:r>
            <a:endParaRPr lang="en" altLang="zh-CN" sz="1600" b="1" dirty="0">
              <a:solidFill>
                <a:srgbClr val="636D78"/>
              </a:solidFill>
              <a:latin typeface="Songti SC Black" panose="02010600040101010101" pitchFamily="2" charset="-122"/>
              <a:ea typeface="Songti SC Black" panose="02010600040101010101" pitchFamily="2" charset="-122"/>
            </a:endParaRPr>
          </a:p>
        </p:txBody>
      </p:sp>
      <p:sp>
        <p:nvSpPr>
          <p:cNvPr id="28" name="矩形 27">
            <a:extLst>
              <a:ext uri="{FF2B5EF4-FFF2-40B4-BE49-F238E27FC236}">
                <a16:creationId xmlns:a16="http://schemas.microsoft.com/office/drawing/2014/main" id="{69B70D97-3FB6-9042-9F72-7015B04635A0}"/>
              </a:ext>
            </a:extLst>
          </p:cNvPr>
          <p:cNvSpPr/>
          <p:nvPr/>
        </p:nvSpPr>
        <p:spPr>
          <a:xfrm>
            <a:off x="9587452" y="1072703"/>
            <a:ext cx="147600" cy="143244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nvGrpSpPr>
          <p:cNvPr id="4" name="组合 3">
            <a:extLst>
              <a:ext uri="{FF2B5EF4-FFF2-40B4-BE49-F238E27FC236}">
                <a16:creationId xmlns:a16="http://schemas.microsoft.com/office/drawing/2014/main" id="{8BEA787D-09F3-454B-A709-1C39BBD231D6}"/>
              </a:ext>
            </a:extLst>
          </p:cNvPr>
          <p:cNvGrpSpPr/>
          <p:nvPr/>
        </p:nvGrpSpPr>
        <p:grpSpPr>
          <a:xfrm>
            <a:off x="3591339" y="1341398"/>
            <a:ext cx="7460758" cy="4738822"/>
            <a:chOff x="3591339" y="1341398"/>
            <a:chExt cx="7460758" cy="4738822"/>
          </a:xfrm>
        </p:grpSpPr>
        <p:grpSp>
          <p:nvGrpSpPr>
            <p:cNvPr id="9" name="组合 8">
              <a:extLst>
                <a:ext uri="{FF2B5EF4-FFF2-40B4-BE49-F238E27FC236}">
                  <a16:creationId xmlns:a16="http://schemas.microsoft.com/office/drawing/2014/main" id="{5C014355-6855-E54A-8281-48DDBD062E60}"/>
                </a:ext>
              </a:extLst>
            </p:cNvPr>
            <p:cNvGrpSpPr/>
            <p:nvPr/>
          </p:nvGrpSpPr>
          <p:grpSpPr>
            <a:xfrm>
              <a:off x="9180800" y="3108144"/>
              <a:ext cx="1257291" cy="1880857"/>
              <a:chOff x="9180800" y="3108144"/>
              <a:chExt cx="1257291" cy="1880857"/>
            </a:xfrm>
          </p:grpSpPr>
          <p:sp>
            <p:nvSpPr>
              <p:cNvPr id="10" name="等腰三角形 19">
                <a:extLst>
                  <a:ext uri="{FF2B5EF4-FFF2-40B4-BE49-F238E27FC236}">
                    <a16:creationId xmlns:a16="http://schemas.microsoft.com/office/drawing/2014/main" id="{9E8F6A03-6D5A-3349-A8D1-303F724E339B}"/>
                  </a:ext>
                </a:extLst>
              </p:cNvPr>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等腰三角形 20">
                <a:extLst>
                  <a:ext uri="{FF2B5EF4-FFF2-40B4-BE49-F238E27FC236}">
                    <a16:creationId xmlns:a16="http://schemas.microsoft.com/office/drawing/2014/main" id="{F70D4790-FB92-0749-8045-6EA88C462E1A}"/>
                  </a:ext>
                </a:extLst>
              </p:cNvPr>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等腰三角形 21">
                <a:extLst>
                  <a:ext uri="{FF2B5EF4-FFF2-40B4-BE49-F238E27FC236}">
                    <a16:creationId xmlns:a16="http://schemas.microsoft.com/office/drawing/2014/main" id="{25C4D2CC-5252-2A4A-A69E-D261B5BCD6C3}"/>
                  </a:ext>
                </a:extLst>
              </p:cNvPr>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6" name="组合 15">
                <a:extLst>
                  <a:ext uri="{FF2B5EF4-FFF2-40B4-BE49-F238E27FC236}">
                    <a16:creationId xmlns:a16="http://schemas.microsoft.com/office/drawing/2014/main" id="{9E20D630-2EC1-024B-A677-B07D5799ED57}"/>
                  </a:ext>
                </a:extLst>
              </p:cNvPr>
              <p:cNvGrpSpPr/>
              <p:nvPr/>
            </p:nvGrpSpPr>
            <p:grpSpPr>
              <a:xfrm rot="7938589">
                <a:off x="9125099" y="3676009"/>
                <a:ext cx="1368693" cy="1257291"/>
                <a:chOff x="1145739" y="762009"/>
                <a:chExt cx="1001675" cy="920146"/>
              </a:xfrm>
            </p:grpSpPr>
            <p:sp>
              <p:nvSpPr>
                <p:cNvPr id="17" name="等腰三角形 47">
                  <a:extLst>
                    <a:ext uri="{FF2B5EF4-FFF2-40B4-BE49-F238E27FC236}">
                      <a16:creationId xmlns:a16="http://schemas.microsoft.com/office/drawing/2014/main" id="{5B246F3B-B82B-664F-8EBC-3AE847D54464}"/>
                    </a:ext>
                  </a:extLst>
                </p:cNvPr>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a:extLst>
                    <a:ext uri="{FF2B5EF4-FFF2-40B4-BE49-F238E27FC236}">
                      <a16:creationId xmlns:a16="http://schemas.microsoft.com/office/drawing/2014/main" id="{E050035D-51CA-2746-80F7-7D4091045BD7}"/>
                    </a:ext>
                  </a:extLst>
                </p:cNvPr>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a:extLst>
                    <a:ext uri="{FF2B5EF4-FFF2-40B4-BE49-F238E27FC236}">
                      <a16:creationId xmlns:a16="http://schemas.microsoft.com/office/drawing/2014/main" id="{22E1AAB9-7876-AC42-92C3-9394470BEF1F}"/>
                    </a:ext>
                  </a:extLst>
                </p:cNvPr>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a:extLst>
                    <a:ext uri="{FF2B5EF4-FFF2-40B4-BE49-F238E27FC236}">
                      <a16:creationId xmlns:a16="http://schemas.microsoft.com/office/drawing/2014/main" id="{94063A52-4ADC-694C-937F-4E870B3439BC}"/>
                    </a:ext>
                  </a:extLst>
                </p:cNvPr>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pic>
          <p:nvPicPr>
            <p:cNvPr id="2" name="图片 1">
              <a:extLst>
                <a:ext uri="{FF2B5EF4-FFF2-40B4-BE49-F238E27FC236}">
                  <a16:creationId xmlns:a16="http://schemas.microsoft.com/office/drawing/2014/main" id="{D21EB2E0-797C-DC4B-A75E-04DED36F3B84}"/>
                </a:ext>
              </a:extLst>
            </p:cNvPr>
            <p:cNvPicPr>
              <a:picLocks noChangeAspect="1"/>
            </p:cNvPicPr>
            <p:nvPr/>
          </p:nvPicPr>
          <p:blipFill>
            <a:blip r:embed="rId2"/>
            <a:stretch>
              <a:fillRect/>
            </a:stretch>
          </p:blipFill>
          <p:spPr>
            <a:xfrm>
              <a:off x="3591339" y="1516283"/>
              <a:ext cx="7460758" cy="4563937"/>
            </a:xfrm>
            <a:prstGeom prst="rect">
              <a:avLst/>
            </a:prstGeom>
          </p:spPr>
        </p:pic>
        <p:sp>
          <p:nvSpPr>
            <p:cNvPr id="3" name="矩形 2">
              <a:extLst>
                <a:ext uri="{FF2B5EF4-FFF2-40B4-BE49-F238E27FC236}">
                  <a16:creationId xmlns:a16="http://schemas.microsoft.com/office/drawing/2014/main" id="{2C106155-1494-ED42-B943-34346DA79747}"/>
                </a:ext>
              </a:extLst>
            </p:cNvPr>
            <p:cNvSpPr/>
            <p:nvPr/>
          </p:nvSpPr>
          <p:spPr>
            <a:xfrm>
              <a:off x="10451146" y="5522172"/>
              <a:ext cx="484188" cy="55804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1" name="矩形 20">
              <a:extLst>
                <a:ext uri="{FF2B5EF4-FFF2-40B4-BE49-F238E27FC236}">
                  <a16:creationId xmlns:a16="http://schemas.microsoft.com/office/drawing/2014/main" id="{C53C7961-E8F7-1746-8821-D8242A420A95}"/>
                </a:ext>
              </a:extLst>
            </p:cNvPr>
            <p:cNvSpPr/>
            <p:nvPr/>
          </p:nvSpPr>
          <p:spPr>
            <a:xfrm>
              <a:off x="8274612" y="4091166"/>
              <a:ext cx="1197765" cy="3348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2" name="矩形 21">
              <a:extLst>
                <a:ext uri="{FF2B5EF4-FFF2-40B4-BE49-F238E27FC236}">
                  <a16:creationId xmlns:a16="http://schemas.microsoft.com/office/drawing/2014/main" id="{F6B681BF-E873-0B48-B6A3-CB7170774FB8}"/>
                </a:ext>
              </a:extLst>
            </p:cNvPr>
            <p:cNvSpPr/>
            <p:nvPr/>
          </p:nvSpPr>
          <p:spPr>
            <a:xfrm>
              <a:off x="7038361" y="4812227"/>
              <a:ext cx="400408" cy="109767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3" name="矩形 22">
              <a:extLst>
                <a:ext uri="{FF2B5EF4-FFF2-40B4-BE49-F238E27FC236}">
                  <a16:creationId xmlns:a16="http://schemas.microsoft.com/office/drawing/2014/main" id="{C225815F-CD11-954A-9007-086503A0FA7B}"/>
                </a:ext>
              </a:extLst>
            </p:cNvPr>
            <p:cNvSpPr/>
            <p:nvPr/>
          </p:nvSpPr>
          <p:spPr>
            <a:xfrm>
              <a:off x="7199934" y="3064637"/>
              <a:ext cx="420065" cy="37877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4" name="矩形 23">
              <a:extLst>
                <a:ext uri="{FF2B5EF4-FFF2-40B4-BE49-F238E27FC236}">
                  <a16:creationId xmlns:a16="http://schemas.microsoft.com/office/drawing/2014/main" id="{84A7482D-6EE0-9948-B6EB-F3B38871E592}"/>
                </a:ext>
              </a:extLst>
            </p:cNvPr>
            <p:cNvSpPr/>
            <p:nvPr/>
          </p:nvSpPr>
          <p:spPr>
            <a:xfrm rot="19776178">
              <a:off x="7448411" y="3153141"/>
              <a:ext cx="255312" cy="33693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5" name="矩形 24">
              <a:extLst>
                <a:ext uri="{FF2B5EF4-FFF2-40B4-BE49-F238E27FC236}">
                  <a16:creationId xmlns:a16="http://schemas.microsoft.com/office/drawing/2014/main" id="{982B8183-0615-BA4C-B820-650F015BF766}"/>
                </a:ext>
              </a:extLst>
            </p:cNvPr>
            <p:cNvSpPr/>
            <p:nvPr/>
          </p:nvSpPr>
          <p:spPr>
            <a:xfrm rot="19776178">
              <a:off x="8222544" y="2534892"/>
              <a:ext cx="324868" cy="33693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6" name="矩形 25">
              <a:extLst>
                <a:ext uri="{FF2B5EF4-FFF2-40B4-BE49-F238E27FC236}">
                  <a16:creationId xmlns:a16="http://schemas.microsoft.com/office/drawing/2014/main" id="{540FC1D9-AE5C-2244-9B95-212F4D44D4AE}"/>
                </a:ext>
              </a:extLst>
            </p:cNvPr>
            <p:cNvSpPr/>
            <p:nvPr/>
          </p:nvSpPr>
          <p:spPr>
            <a:xfrm>
              <a:off x="8254352" y="2436912"/>
              <a:ext cx="324868" cy="33693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7" name="矩形 26">
              <a:extLst>
                <a:ext uri="{FF2B5EF4-FFF2-40B4-BE49-F238E27FC236}">
                  <a16:creationId xmlns:a16="http://schemas.microsoft.com/office/drawing/2014/main" id="{8EE981F1-5B57-2748-A250-0DF3352E3B84}"/>
                </a:ext>
              </a:extLst>
            </p:cNvPr>
            <p:cNvSpPr/>
            <p:nvPr/>
          </p:nvSpPr>
          <p:spPr>
            <a:xfrm>
              <a:off x="8027799" y="2412198"/>
              <a:ext cx="1643421" cy="18590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9" name="矩形 28">
              <a:extLst>
                <a:ext uri="{FF2B5EF4-FFF2-40B4-BE49-F238E27FC236}">
                  <a16:creationId xmlns:a16="http://schemas.microsoft.com/office/drawing/2014/main" id="{B592B602-115F-C743-8D6D-6D4EF9CEFC26}"/>
                </a:ext>
              </a:extLst>
            </p:cNvPr>
            <p:cNvSpPr/>
            <p:nvPr/>
          </p:nvSpPr>
          <p:spPr>
            <a:xfrm>
              <a:off x="9682935" y="1341398"/>
              <a:ext cx="82800" cy="29927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pic>
        <p:nvPicPr>
          <p:cNvPr id="6" name="图片 5">
            <a:extLst>
              <a:ext uri="{FF2B5EF4-FFF2-40B4-BE49-F238E27FC236}">
                <a16:creationId xmlns:a16="http://schemas.microsoft.com/office/drawing/2014/main" id="{26D35C17-38D0-044E-8755-FB47C51BC090}"/>
              </a:ext>
            </a:extLst>
          </p:cNvPr>
          <p:cNvPicPr>
            <a:picLocks noChangeAspect="1"/>
          </p:cNvPicPr>
          <p:nvPr/>
        </p:nvPicPr>
        <p:blipFill>
          <a:blip r:embed="rId3"/>
          <a:stretch>
            <a:fillRect/>
          </a:stretch>
        </p:blipFill>
        <p:spPr>
          <a:xfrm>
            <a:off x="1071717" y="2315407"/>
            <a:ext cx="2171972" cy="3643308"/>
          </a:xfrm>
          <a:prstGeom prst="rect">
            <a:avLst/>
          </a:prstGeom>
        </p:spPr>
      </p:pic>
    </p:spTree>
    <p:extLst>
      <p:ext uri="{BB962C8B-B14F-4D97-AF65-F5344CB8AC3E}">
        <p14:creationId xmlns:p14="http://schemas.microsoft.com/office/powerpoint/2010/main" val="35336973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深度学习技术的应用</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600" b="1" dirty="0">
                <a:solidFill>
                  <a:srgbClr val="636D78"/>
                </a:solidFill>
                <a:latin typeface="Songti SC Black" panose="02010600040101010101" pitchFamily="2" charset="-122"/>
                <a:ea typeface="Songti SC Black" panose="02010600040101010101" pitchFamily="2" charset="-122"/>
              </a:rPr>
              <a:t>深度学习三巨头</a:t>
            </a:r>
            <a:r>
              <a:rPr lang="en-US" altLang="zh-CN" sz="1600" b="1" dirty="0">
                <a:solidFill>
                  <a:srgbClr val="636D78"/>
                </a:solidFill>
                <a:latin typeface="Songti SC Black" panose="02010600040101010101" pitchFamily="2" charset="-122"/>
                <a:ea typeface="Songti SC Black" panose="02010600040101010101" pitchFamily="2" charset="-122"/>
              </a:rPr>
              <a:t>+</a:t>
            </a:r>
            <a:r>
              <a:rPr lang="zh-CN" altLang="en-US" sz="1600" b="1" dirty="0">
                <a:solidFill>
                  <a:srgbClr val="636D78"/>
                </a:solidFill>
                <a:latin typeface="Songti SC Black" panose="02010600040101010101" pitchFamily="2" charset="-122"/>
                <a:ea typeface="Songti SC Black" panose="02010600040101010101" pitchFamily="2" charset="-122"/>
              </a:rPr>
              <a:t>粉丝</a:t>
            </a:r>
            <a:endParaRPr lang="en" altLang="zh-CN" sz="1600" b="1" dirty="0">
              <a:solidFill>
                <a:srgbClr val="636D78"/>
              </a:solidFill>
              <a:latin typeface="Songti SC Black" panose="02010600040101010101" pitchFamily="2" charset="-122"/>
              <a:ea typeface="Songti SC Black" panose="02010600040101010101" pitchFamily="2" charset="-122"/>
            </a:endParaRPr>
          </a:p>
        </p:txBody>
      </p:sp>
      <p:sp>
        <p:nvSpPr>
          <p:cNvPr id="28" name="矩形 27">
            <a:extLst>
              <a:ext uri="{FF2B5EF4-FFF2-40B4-BE49-F238E27FC236}">
                <a16:creationId xmlns:a16="http://schemas.microsoft.com/office/drawing/2014/main" id="{69B70D97-3FB6-9042-9F72-7015B04635A0}"/>
              </a:ext>
            </a:extLst>
          </p:cNvPr>
          <p:cNvSpPr/>
          <p:nvPr/>
        </p:nvSpPr>
        <p:spPr>
          <a:xfrm>
            <a:off x="9587452" y="1072703"/>
            <a:ext cx="147600" cy="143244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nvGrpSpPr>
          <p:cNvPr id="8" name="组合 7">
            <a:extLst>
              <a:ext uri="{FF2B5EF4-FFF2-40B4-BE49-F238E27FC236}">
                <a16:creationId xmlns:a16="http://schemas.microsoft.com/office/drawing/2014/main" id="{50750C20-D0B0-5449-B473-E7D2977921AF}"/>
              </a:ext>
            </a:extLst>
          </p:cNvPr>
          <p:cNvGrpSpPr>
            <a:grpSpLocks noChangeAspect="1"/>
          </p:cNvGrpSpPr>
          <p:nvPr/>
        </p:nvGrpSpPr>
        <p:grpSpPr>
          <a:xfrm>
            <a:off x="2003046" y="2209572"/>
            <a:ext cx="5436141" cy="4044444"/>
            <a:chOff x="2130604" y="1822758"/>
            <a:chExt cx="6010591" cy="4471830"/>
          </a:xfrm>
        </p:grpSpPr>
        <p:pic>
          <p:nvPicPr>
            <p:cNvPr id="5" name="图片 4">
              <a:extLst>
                <a:ext uri="{FF2B5EF4-FFF2-40B4-BE49-F238E27FC236}">
                  <a16:creationId xmlns:a16="http://schemas.microsoft.com/office/drawing/2014/main" id="{9939B500-DFF5-F94C-A02C-27472FCB16DC}"/>
                </a:ext>
              </a:extLst>
            </p:cNvPr>
            <p:cNvPicPr>
              <a:picLocks noChangeAspect="1"/>
            </p:cNvPicPr>
            <p:nvPr/>
          </p:nvPicPr>
          <p:blipFill rotWithShape="1">
            <a:blip r:embed="rId2"/>
            <a:srcRect b="21423"/>
            <a:stretch/>
          </p:blipFill>
          <p:spPr>
            <a:xfrm>
              <a:off x="2130604" y="1822758"/>
              <a:ext cx="6010591" cy="3556066"/>
            </a:xfrm>
            <a:prstGeom prst="rect">
              <a:avLst/>
            </a:prstGeom>
          </p:spPr>
        </p:pic>
        <p:pic>
          <p:nvPicPr>
            <p:cNvPr id="7" name="图片 6">
              <a:extLst>
                <a:ext uri="{FF2B5EF4-FFF2-40B4-BE49-F238E27FC236}">
                  <a16:creationId xmlns:a16="http://schemas.microsoft.com/office/drawing/2014/main" id="{7302E129-4F86-124C-9316-0B369A54C0BF}"/>
                </a:ext>
              </a:extLst>
            </p:cNvPr>
            <p:cNvPicPr>
              <a:picLocks noChangeAspect="1"/>
            </p:cNvPicPr>
            <p:nvPr/>
          </p:nvPicPr>
          <p:blipFill>
            <a:blip r:embed="rId3"/>
            <a:stretch>
              <a:fillRect/>
            </a:stretch>
          </p:blipFill>
          <p:spPr>
            <a:xfrm>
              <a:off x="2162136" y="2819711"/>
              <a:ext cx="5956932" cy="3474877"/>
            </a:xfrm>
            <a:prstGeom prst="rect">
              <a:avLst/>
            </a:prstGeom>
          </p:spPr>
        </p:pic>
      </p:grpSp>
    </p:spTree>
    <p:extLst>
      <p:ext uri="{BB962C8B-B14F-4D97-AF65-F5344CB8AC3E}">
        <p14:creationId xmlns:p14="http://schemas.microsoft.com/office/powerpoint/2010/main" val="41489359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深度学习技术的应用</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600" b="1" dirty="0">
                <a:solidFill>
                  <a:srgbClr val="636D78"/>
                </a:solidFill>
                <a:latin typeface="Songti SC Black" panose="02010600040101010101" pitchFamily="2" charset="-122"/>
                <a:ea typeface="Songti SC Black" panose="02010600040101010101" pitchFamily="2" charset="-122"/>
              </a:rPr>
              <a:t>深度学习三巨头</a:t>
            </a:r>
            <a:r>
              <a:rPr lang="en-US" altLang="zh-CN" sz="1600" b="1" dirty="0">
                <a:solidFill>
                  <a:srgbClr val="636D78"/>
                </a:solidFill>
                <a:latin typeface="Songti SC Black" panose="02010600040101010101" pitchFamily="2" charset="-122"/>
                <a:ea typeface="Songti SC Black" panose="02010600040101010101" pitchFamily="2" charset="-122"/>
              </a:rPr>
              <a:t>+</a:t>
            </a:r>
            <a:r>
              <a:rPr lang="zh-CN" altLang="en-US" sz="1600" b="1" dirty="0">
                <a:solidFill>
                  <a:srgbClr val="636D78"/>
                </a:solidFill>
                <a:latin typeface="Songti SC Black" panose="02010600040101010101" pitchFamily="2" charset="-122"/>
                <a:ea typeface="Songti SC Black" panose="02010600040101010101" pitchFamily="2" charset="-122"/>
              </a:rPr>
              <a:t>粉丝</a:t>
            </a:r>
            <a:endParaRPr lang="en" altLang="zh-CN" sz="1600" b="1" dirty="0">
              <a:solidFill>
                <a:srgbClr val="636D78"/>
              </a:solidFill>
              <a:latin typeface="Songti SC Black" panose="02010600040101010101" pitchFamily="2" charset="-122"/>
              <a:ea typeface="Songti SC Black" panose="02010600040101010101" pitchFamily="2" charset="-122"/>
            </a:endParaRPr>
          </a:p>
        </p:txBody>
      </p:sp>
      <p:sp>
        <p:nvSpPr>
          <p:cNvPr id="28" name="矩形 27">
            <a:extLst>
              <a:ext uri="{FF2B5EF4-FFF2-40B4-BE49-F238E27FC236}">
                <a16:creationId xmlns:a16="http://schemas.microsoft.com/office/drawing/2014/main" id="{69B70D97-3FB6-9042-9F72-7015B04635A0}"/>
              </a:ext>
            </a:extLst>
          </p:cNvPr>
          <p:cNvSpPr/>
          <p:nvPr/>
        </p:nvSpPr>
        <p:spPr>
          <a:xfrm>
            <a:off x="9587452" y="1072703"/>
            <a:ext cx="147600" cy="143244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nvGrpSpPr>
          <p:cNvPr id="8" name="组合 7">
            <a:extLst>
              <a:ext uri="{FF2B5EF4-FFF2-40B4-BE49-F238E27FC236}">
                <a16:creationId xmlns:a16="http://schemas.microsoft.com/office/drawing/2014/main" id="{50750C20-D0B0-5449-B473-E7D2977921AF}"/>
              </a:ext>
            </a:extLst>
          </p:cNvPr>
          <p:cNvGrpSpPr>
            <a:grpSpLocks noChangeAspect="1"/>
          </p:cNvGrpSpPr>
          <p:nvPr/>
        </p:nvGrpSpPr>
        <p:grpSpPr>
          <a:xfrm>
            <a:off x="2003046" y="2209572"/>
            <a:ext cx="5436141" cy="4044444"/>
            <a:chOff x="2130604" y="1822758"/>
            <a:chExt cx="6010591" cy="4471830"/>
          </a:xfrm>
        </p:grpSpPr>
        <p:pic>
          <p:nvPicPr>
            <p:cNvPr id="5" name="图片 4">
              <a:extLst>
                <a:ext uri="{FF2B5EF4-FFF2-40B4-BE49-F238E27FC236}">
                  <a16:creationId xmlns:a16="http://schemas.microsoft.com/office/drawing/2014/main" id="{9939B500-DFF5-F94C-A02C-27472FCB16DC}"/>
                </a:ext>
              </a:extLst>
            </p:cNvPr>
            <p:cNvPicPr>
              <a:picLocks noChangeAspect="1"/>
            </p:cNvPicPr>
            <p:nvPr/>
          </p:nvPicPr>
          <p:blipFill rotWithShape="1">
            <a:blip r:embed="rId2"/>
            <a:srcRect b="21423"/>
            <a:stretch/>
          </p:blipFill>
          <p:spPr>
            <a:xfrm>
              <a:off x="2130604" y="1822758"/>
              <a:ext cx="6010591" cy="3556066"/>
            </a:xfrm>
            <a:prstGeom prst="rect">
              <a:avLst/>
            </a:prstGeom>
          </p:spPr>
        </p:pic>
        <p:pic>
          <p:nvPicPr>
            <p:cNvPr id="7" name="图片 6">
              <a:extLst>
                <a:ext uri="{FF2B5EF4-FFF2-40B4-BE49-F238E27FC236}">
                  <a16:creationId xmlns:a16="http://schemas.microsoft.com/office/drawing/2014/main" id="{7302E129-4F86-124C-9316-0B369A54C0BF}"/>
                </a:ext>
              </a:extLst>
            </p:cNvPr>
            <p:cNvPicPr>
              <a:picLocks noChangeAspect="1"/>
            </p:cNvPicPr>
            <p:nvPr/>
          </p:nvPicPr>
          <p:blipFill>
            <a:blip r:embed="rId3"/>
            <a:stretch>
              <a:fillRect/>
            </a:stretch>
          </p:blipFill>
          <p:spPr>
            <a:xfrm>
              <a:off x="2162136" y="2819711"/>
              <a:ext cx="5956932" cy="3474877"/>
            </a:xfrm>
            <a:prstGeom prst="rect">
              <a:avLst/>
            </a:prstGeom>
          </p:spPr>
        </p:pic>
      </p:grpSp>
      <p:pic>
        <p:nvPicPr>
          <p:cNvPr id="2" name="图片 1">
            <a:extLst>
              <a:ext uri="{FF2B5EF4-FFF2-40B4-BE49-F238E27FC236}">
                <a16:creationId xmlns:a16="http://schemas.microsoft.com/office/drawing/2014/main" id="{8F65CAD5-CFB0-364C-B87C-CE6902687B63}"/>
              </a:ext>
            </a:extLst>
          </p:cNvPr>
          <p:cNvPicPr>
            <a:picLocks noChangeAspect="1"/>
          </p:cNvPicPr>
          <p:nvPr/>
        </p:nvPicPr>
        <p:blipFill>
          <a:blip r:embed="rId4"/>
          <a:stretch>
            <a:fillRect/>
          </a:stretch>
        </p:blipFill>
        <p:spPr>
          <a:xfrm>
            <a:off x="2016066" y="2240568"/>
            <a:ext cx="5407020" cy="3748867"/>
          </a:xfrm>
          <a:prstGeom prst="rect">
            <a:avLst/>
          </a:prstGeom>
        </p:spPr>
      </p:pic>
    </p:spTree>
    <p:extLst>
      <p:ext uri="{BB962C8B-B14F-4D97-AF65-F5344CB8AC3E}">
        <p14:creationId xmlns:p14="http://schemas.microsoft.com/office/powerpoint/2010/main" val="25392075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AF0BE90-7005-0B47-928F-66ADE0CA7102}"/>
              </a:ext>
            </a:extLst>
          </p:cNvPr>
          <p:cNvPicPr>
            <a:picLocks noChangeAspect="1"/>
          </p:cNvPicPr>
          <p:nvPr/>
        </p:nvPicPr>
        <p:blipFill>
          <a:blip r:embed="rId2"/>
          <a:stretch>
            <a:fillRect/>
          </a:stretch>
        </p:blipFill>
        <p:spPr>
          <a:xfrm>
            <a:off x="1595247" y="2127818"/>
            <a:ext cx="7773656" cy="4191166"/>
          </a:xfrm>
          <a:prstGeom prst="rect">
            <a:avLst/>
          </a:prstGeom>
        </p:spPr>
      </p:pic>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深度学习技术的特点</a:t>
            </a:r>
          </a:p>
        </p:txBody>
      </p:sp>
      <p:sp>
        <p:nvSpPr>
          <p:cNvPr id="39" name="Text Placeholder 2">
            <a:extLst>
              <a:ext uri="{FF2B5EF4-FFF2-40B4-BE49-F238E27FC236}">
                <a16:creationId xmlns:a16="http://schemas.microsoft.com/office/drawing/2014/main" id="{5F531724-34BF-B64A-8CEC-A6CC12C34326}"/>
              </a:ext>
            </a:extLst>
          </p:cNvPr>
          <p:cNvSpPr txBox="1"/>
          <p:nvPr/>
        </p:nvSpPr>
        <p:spPr>
          <a:xfrm>
            <a:off x="787077" y="1768966"/>
            <a:ext cx="3704535" cy="51607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人工智能</a:t>
            </a:r>
            <a:r>
              <a:rPr lang="en-US" altLang="zh-CN" sz="1600" b="1" dirty="0">
                <a:solidFill>
                  <a:srgbClr val="636D78"/>
                </a:solidFill>
                <a:latin typeface="Songti SC Black" panose="02010600040101010101" pitchFamily="2" charset="-122"/>
                <a:ea typeface="Songti SC Black" panose="02010600040101010101" pitchFamily="2" charset="-122"/>
              </a:rPr>
              <a:t>&gt;</a:t>
            </a:r>
            <a:r>
              <a:rPr lang="zh-CN" altLang="en-US" sz="1600" b="1" dirty="0">
                <a:solidFill>
                  <a:srgbClr val="636D78"/>
                </a:solidFill>
                <a:latin typeface="Songti SC Black" panose="02010600040101010101" pitchFamily="2" charset="-122"/>
                <a:ea typeface="Songti SC Black" panose="02010600040101010101" pitchFamily="2" charset="-122"/>
              </a:rPr>
              <a:t>机器学习</a:t>
            </a:r>
            <a:r>
              <a:rPr lang="en-US" altLang="zh-CN" sz="1600" b="1" dirty="0">
                <a:solidFill>
                  <a:srgbClr val="636D78"/>
                </a:solidFill>
                <a:latin typeface="Songti SC Black" panose="02010600040101010101" pitchFamily="2" charset="-122"/>
                <a:ea typeface="Songti SC Black" panose="02010600040101010101" pitchFamily="2" charset="-122"/>
              </a:rPr>
              <a:t>&gt;</a:t>
            </a:r>
            <a:r>
              <a:rPr lang="zh-CN" altLang="en-US" sz="1600" b="1" dirty="0">
                <a:solidFill>
                  <a:srgbClr val="636D78"/>
                </a:solidFill>
                <a:latin typeface="Songti SC Black" panose="02010600040101010101" pitchFamily="2" charset="-122"/>
                <a:ea typeface="Songti SC Black" panose="02010600040101010101" pitchFamily="2" charset="-122"/>
              </a:rPr>
              <a:t>深度学习</a:t>
            </a:r>
            <a:endParaRPr lang="en-US" sz="1600" b="1" dirty="0">
              <a:solidFill>
                <a:srgbClr val="636D78"/>
              </a:solidFill>
              <a:latin typeface="Songti SC Black" panose="02010600040101010101" pitchFamily="2" charset="-122"/>
              <a:ea typeface="Songti SC Black" panose="02010600040101010101" pitchFamily="2" charset="-122"/>
            </a:endParaRPr>
          </a:p>
        </p:txBody>
      </p:sp>
    </p:spTree>
    <p:extLst>
      <p:ext uri="{BB962C8B-B14F-4D97-AF65-F5344CB8AC3E}">
        <p14:creationId xmlns:p14="http://schemas.microsoft.com/office/powerpoint/2010/main" val="178535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9381AA7B-0AAB-A547-AEC1-9D4D8771295C}"/>
              </a:ext>
            </a:extLst>
          </p:cNvPr>
          <p:cNvSpPr/>
          <p:nvPr/>
        </p:nvSpPr>
        <p:spPr>
          <a:xfrm>
            <a:off x="1395389" y="4051410"/>
            <a:ext cx="3358308" cy="1434897"/>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深度学习技术的特点</a:t>
            </a:r>
          </a:p>
        </p:txBody>
      </p:sp>
      <p:sp>
        <p:nvSpPr>
          <p:cNvPr id="39" name="Text Placeholder 2">
            <a:extLst>
              <a:ext uri="{FF2B5EF4-FFF2-40B4-BE49-F238E27FC236}">
                <a16:creationId xmlns:a16="http://schemas.microsoft.com/office/drawing/2014/main" id="{5F531724-34BF-B64A-8CEC-A6CC12C34326}"/>
              </a:ext>
            </a:extLst>
          </p:cNvPr>
          <p:cNvSpPr txBox="1"/>
          <p:nvPr/>
        </p:nvSpPr>
        <p:spPr>
          <a:xfrm>
            <a:off x="787076" y="1768966"/>
            <a:ext cx="7558679" cy="400883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传统机器学习 </a:t>
            </a:r>
            <a:r>
              <a:rPr lang="en-US" altLang="zh-CN" sz="1600" b="1" dirty="0">
                <a:solidFill>
                  <a:srgbClr val="636D78"/>
                </a:solidFill>
                <a:latin typeface="Songti SC Black" panose="02010600040101010101" pitchFamily="2" charset="-122"/>
                <a:ea typeface="Songti SC Black" panose="02010600040101010101" pitchFamily="2" charset="-122"/>
              </a:rPr>
              <a:t>vs</a:t>
            </a:r>
            <a:r>
              <a:rPr lang="zh-CN" altLang="en-US" sz="1600" b="1" dirty="0">
                <a:solidFill>
                  <a:srgbClr val="636D78"/>
                </a:solidFill>
                <a:latin typeface="Songti SC Black" panose="02010600040101010101" pitchFamily="2" charset="-122"/>
                <a:ea typeface="Songti SC Black" panose="02010600040101010101" pitchFamily="2" charset="-122"/>
              </a:rPr>
              <a:t> 深度学习</a:t>
            </a:r>
            <a:endParaRPr lang="en-US" altLang="zh-CN" sz="1600" b="1" dirty="0">
              <a:solidFill>
                <a:srgbClr val="636D78"/>
              </a:solidFill>
              <a:latin typeface="Songti SC Black" panose="02010600040101010101" pitchFamily="2" charset="-122"/>
              <a:ea typeface="Songti SC Black" panose="02010600040101010101" pitchFamily="2" charset="-122"/>
            </a:endParaRPr>
          </a:p>
          <a:p>
            <a:pPr lvl="1"/>
            <a:r>
              <a:rPr lang="zh-CN" altLang="en-US" sz="1200" dirty="0">
                <a:solidFill>
                  <a:srgbClr val="636D78"/>
                </a:solidFill>
                <a:latin typeface="Songti SC" panose="02010600040101010101" pitchFamily="2" charset="-122"/>
                <a:ea typeface="Songti SC" panose="02010600040101010101" pitchFamily="2" charset="-122"/>
              </a:rPr>
              <a:t>传统机器学习：人工设计特征</a:t>
            </a:r>
            <a:endParaRPr lang="en-US" altLang="zh-CN" sz="12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在实际应用中，设计</a:t>
            </a:r>
            <a:r>
              <a:rPr lang="zh-CN" altLang="en-US" sz="1000" b="1" dirty="0">
                <a:solidFill>
                  <a:schemeClr val="accent2"/>
                </a:solidFill>
                <a:latin typeface="Songti SC" panose="02010600040101010101" pitchFamily="2" charset="-122"/>
                <a:ea typeface="Songti SC" panose="02010600040101010101" pitchFamily="2" charset="-122"/>
              </a:rPr>
              <a:t>特征</a:t>
            </a:r>
            <a:r>
              <a:rPr lang="zh-CN" altLang="en-US" sz="1000" dirty="0">
                <a:solidFill>
                  <a:srgbClr val="636D78"/>
                </a:solidFill>
                <a:latin typeface="Songti SC" panose="02010600040101010101" pitchFamily="2" charset="-122"/>
                <a:ea typeface="Songti SC" panose="02010600040101010101" pitchFamily="2" charset="-122"/>
              </a:rPr>
              <a:t>往往比分类器更重要</a:t>
            </a:r>
            <a:endParaRPr lang="en-US" altLang="zh-CN" sz="10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预处理：经过数据的预处理，如去除噪声等。比如在文本分类中，去除停用词等。</a:t>
            </a:r>
            <a:endParaRPr lang="en-US" altLang="zh-CN" sz="10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特征提取：从原始数据中提取一些有效的特征。比如在图像分类中，提取边缘、尺度不变特征变换特征等。</a:t>
            </a:r>
            <a:endParaRPr lang="en-US" altLang="zh-CN" sz="10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特征转换：对特征进行一定的加工，比如降维和升维。降维包括</a:t>
            </a:r>
            <a:endParaRPr lang="en-US" altLang="zh-CN" sz="1000" dirty="0">
              <a:solidFill>
                <a:srgbClr val="636D78"/>
              </a:solidFill>
              <a:latin typeface="Songti SC" panose="02010600040101010101" pitchFamily="2" charset="-122"/>
              <a:ea typeface="Songti SC" panose="02010600040101010101" pitchFamily="2" charset="-122"/>
            </a:endParaRPr>
          </a:p>
          <a:p>
            <a:pPr lvl="3"/>
            <a:r>
              <a:rPr lang="zh-CN" altLang="en-US" sz="800" dirty="0">
                <a:solidFill>
                  <a:srgbClr val="636D78"/>
                </a:solidFill>
                <a:latin typeface="Songti SC" panose="02010600040101010101" pitchFamily="2" charset="-122"/>
                <a:ea typeface="Songti SC" panose="02010600040101010101" pitchFamily="2" charset="-122"/>
              </a:rPr>
              <a:t>特征抽取（</a:t>
            </a:r>
            <a:r>
              <a:rPr lang="en-US" sz="800" dirty="0">
                <a:solidFill>
                  <a:srgbClr val="636D78"/>
                </a:solidFill>
                <a:latin typeface="Songti SC" panose="02010600040101010101" pitchFamily="2" charset="-122"/>
                <a:ea typeface="Songti SC" panose="02010600040101010101" pitchFamily="2" charset="-122"/>
              </a:rPr>
              <a:t>Feature Extraction）：PCA、LDA </a:t>
            </a:r>
          </a:p>
          <a:p>
            <a:pPr lvl="3"/>
            <a:r>
              <a:rPr lang="zh-CN" altLang="en-US" sz="800" dirty="0">
                <a:solidFill>
                  <a:srgbClr val="636D78"/>
                </a:solidFill>
                <a:latin typeface="Songti SC" panose="02010600040101010101" pitchFamily="2" charset="-122"/>
                <a:ea typeface="Songti SC" panose="02010600040101010101" pitchFamily="2" charset="-122"/>
              </a:rPr>
              <a:t>特征选择（</a:t>
            </a:r>
            <a:r>
              <a:rPr lang="en-US" sz="800" dirty="0">
                <a:solidFill>
                  <a:srgbClr val="636D78"/>
                </a:solidFill>
                <a:latin typeface="Songti SC" panose="02010600040101010101" pitchFamily="2" charset="-122"/>
                <a:ea typeface="Songti SC" panose="02010600040101010101" pitchFamily="2" charset="-122"/>
              </a:rPr>
              <a:t>Feature Selection）：</a:t>
            </a:r>
            <a:r>
              <a:rPr lang="zh-CN" altLang="en-US" sz="800" dirty="0">
                <a:solidFill>
                  <a:srgbClr val="636D78"/>
                </a:solidFill>
                <a:latin typeface="Songti SC" panose="02010600040101010101" pitchFamily="2" charset="-122"/>
                <a:ea typeface="Songti SC" panose="02010600040101010101" pitchFamily="2" charset="-122"/>
              </a:rPr>
              <a:t>互信息、</a:t>
            </a:r>
            <a:r>
              <a:rPr lang="en-US" sz="800" dirty="0">
                <a:solidFill>
                  <a:srgbClr val="636D78"/>
                </a:solidFill>
                <a:latin typeface="Songti SC" panose="02010600040101010101" pitchFamily="2" charset="-122"/>
                <a:ea typeface="Songti SC" panose="02010600040101010101" pitchFamily="2" charset="-122"/>
              </a:rPr>
              <a:t>TF-IDF</a:t>
            </a:r>
          </a:p>
          <a:p>
            <a:pPr lvl="1"/>
            <a:r>
              <a:rPr lang="zh-CN" altLang="en-US" sz="1200" dirty="0">
                <a:solidFill>
                  <a:srgbClr val="636D78"/>
                </a:solidFill>
                <a:latin typeface="Songti SC" panose="02010600040101010101" pitchFamily="2" charset="-122"/>
                <a:ea typeface="Songti SC" panose="02010600040101010101" pitchFamily="2" charset="-122"/>
              </a:rPr>
              <a:t>深度学习：一种</a:t>
            </a:r>
            <a:r>
              <a:rPr lang="zh-CN" altLang="en-US" sz="1200" dirty="0">
                <a:solidFill>
                  <a:schemeClr val="accent2"/>
                </a:solidFill>
                <a:latin typeface="Songti SC" panose="02010600040101010101" pitchFamily="2" charset="-122"/>
                <a:ea typeface="Songti SC" panose="02010600040101010101" pitchFamily="2" charset="-122"/>
              </a:rPr>
              <a:t>端到端</a:t>
            </a:r>
            <a:r>
              <a:rPr lang="zh-CN" altLang="en-US" sz="1200" dirty="0">
                <a:solidFill>
                  <a:srgbClr val="636D78"/>
                </a:solidFill>
                <a:latin typeface="Songti SC" panose="02010600040101010101" pitchFamily="2" charset="-122"/>
                <a:ea typeface="Songti SC" panose="02010600040101010101" pitchFamily="2" charset="-122"/>
              </a:rPr>
              <a:t>的学习范式</a:t>
            </a:r>
            <a:endParaRPr lang="en-US" sz="12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1B8554FB-7B2F-F144-A559-4D0EF7DE7BC1}"/>
              </a:ext>
            </a:extLst>
          </p:cNvPr>
          <p:cNvPicPr>
            <a:picLocks noChangeAspect="1"/>
          </p:cNvPicPr>
          <p:nvPr/>
        </p:nvPicPr>
        <p:blipFill>
          <a:blip r:embed="rId2"/>
          <a:stretch>
            <a:fillRect/>
          </a:stretch>
        </p:blipFill>
        <p:spPr>
          <a:xfrm>
            <a:off x="6502013" y="3072597"/>
            <a:ext cx="5081865" cy="2435280"/>
          </a:xfrm>
          <a:prstGeom prst="rect">
            <a:avLst/>
          </a:prstGeom>
        </p:spPr>
      </p:pic>
      <p:sp>
        <p:nvSpPr>
          <p:cNvPr id="3" name="文本框 2">
            <a:extLst>
              <a:ext uri="{FF2B5EF4-FFF2-40B4-BE49-F238E27FC236}">
                <a16:creationId xmlns:a16="http://schemas.microsoft.com/office/drawing/2014/main" id="{04C7DC5F-634F-3C4B-8BDB-E2D941AC9D75}"/>
              </a:ext>
            </a:extLst>
          </p:cNvPr>
          <p:cNvSpPr txBox="1"/>
          <p:nvPr/>
        </p:nvSpPr>
        <p:spPr>
          <a:xfrm>
            <a:off x="572756" y="4429721"/>
            <a:ext cx="697627"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原始数据</a:t>
            </a:r>
          </a:p>
        </p:txBody>
      </p:sp>
      <p:sp>
        <p:nvSpPr>
          <p:cNvPr id="4" name="圆角矩形 3">
            <a:extLst>
              <a:ext uri="{FF2B5EF4-FFF2-40B4-BE49-F238E27FC236}">
                <a16:creationId xmlns:a16="http://schemas.microsoft.com/office/drawing/2014/main" id="{5881A41E-CA96-8A4C-BDE0-DC0584AB7E3F}"/>
              </a:ext>
            </a:extLst>
          </p:cNvPr>
          <p:cNvSpPr/>
          <p:nvPr/>
        </p:nvSpPr>
        <p:spPr>
          <a:xfrm>
            <a:off x="1520395" y="4145968"/>
            <a:ext cx="907059" cy="81372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000" dirty="0">
                <a:latin typeface="Songti SC" panose="02010600040101010101" pitchFamily="2" charset="-122"/>
                <a:ea typeface="Songti SC" panose="02010600040101010101" pitchFamily="2" charset="-122"/>
              </a:rPr>
              <a:t>数据预处理</a:t>
            </a:r>
          </a:p>
        </p:txBody>
      </p:sp>
      <p:sp>
        <p:nvSpPr>
          <p:cNvPr id="17" name="圆角矩形 16">
            <a:extLst>
              <a:ext uri="{FF2B5EF4-FFF2-40B4-BE49-F238E27FC236}">
                <a16:creationId xmlns:a16="http://schemas.microsoft.com/office/drawing/2014/main" id="{8200D862-19DF-D24A-8B7B-F86F93F2E06F}"/>
              </a:ext>
            </a:extLst>
          </p:cNvPr>
          <p:cNvSpPr/>
          <p:nvPr/>
        </p:nvSpPr>
        <p:spPr>
          <a:xfrm>
            <a:off x="2641774" y="4145968"/>
            <a:ext cx="907059" cy="81372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000" dirty="0">
                <a:latin typeface="Songti SC" panose="02010600040101010101" pitchFamily="2" charset="-122"/>
                <a:ea typeface="Songti SC" panose="02010600040101010101" pitchFamily="2" charset="-122"/>
              </a:rPr>
              <a:t>特征提取</a:t>
            </a:r>
          </a:p>
        </p:txBody>
      </p:sp>
      <p:sp>
        <p:nvSpPr>
          <p:cNvPr id="18" name="圆角矩形 17">
            <a:extLst>
              <a:ext uri="{FF2B5EF4-FFF2-40B4-BE49-F238E27FC236}">
                <a16:creationId xmlns:a16="http://schemas.microsoft.com/office/drawing/2014/main" id="{952869FB-1A62-3645-AA80-BB57618C5A83}"/>
              </a:ext>
            </a:extLst>
          </p:cNvPr>
          <p:cNvSpPr/>
          <p:nvPr/>
        </p:nvSpPr>
        <p:spPr>
          <a:xfrm>
            <a:off x="3763153" y="4145968"/>
            <a:ext cx="907059" cy="81372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000" dirty="0">
                <a:latin typeface="Songti SC" panose="02010600040101010101" pitchFamily="2" charset="-122"/>
                <a:ea typeface="Songti SC" panose="02010600040101010101" pitchFamily="2" charset="-122"/>
              </a:rPr>
              <a:t>特征转换</a:t>
            </a:r>
          </a:p>
        </p:txBody>
      </p:sp>
      <p:sp>
        <p:nvSpPr>
          <p:cNvPr id="19" name="圆角矩形 18">
            <a:extLst>
              <a:ext uri="{FF2B5EF4-FFF2-40B4-BE49-F238E27FC236}">
                <a16:creationId xmlns:a16="http://schemas.microsoft.com/office/drawing/2014/main" id="{5F183C99-EAED-C842-B291-BD8185DD4B02}"/>
              </a:ext>
            </a:extLst>
          </p:cNvPr>
          <p:cNvSpPr/>
          <p:nvPr/>
        </p:nvSpPr>
        <p:spPr>
          <a:xfrm>
            <a:off x="4884532" y="4145968"/>
            <a:ext cx="907059" cy="81372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000" dirty="0">
                <a:latin typeface="Songti SC" panose="02010600040101010101" pitchFamily="2" charset="-122"/>
                <a:ea typeface="Songti SC" panose="02010600040101010101" pitchFamily="2" charset="-122"/>
              </a:rPr>
              <a:t>预测识别</a:t>
            </a:r>
          </a:p>
        </p:txBody>
      </p:sp>
      <p:sp>
        <p:nvSpPr>
          <p:cNvPr id="29" name="文本框 28">
            <a:extLst>
              <a:ext uri="{FF2B5EF4-FFF2-40B4-BE49-F238E27FC236}">
                <a16:creationId xmlns:a16="http://schemas.microsoft.com/office/drawing/2014/main" id="{DEB46D5A-34B5-7940-98B3-2390C1D98AFB}"/>
              </a:ext>
            </a:extLst>
          </p:cNvPr>
          <p:cNvSpPr txBox="1"/>
          <p:nvPr/>
        </p:nvSpPr>
        <p:spPr>
          <a:xfrm>
            <a:off x="6044063" y="4429719"/>
            <a:ext cx="441146"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结果</a:t>
            </a:r>
          </a:p>
        </p:txBody>
      </p:sp>
      <p:cxnSp>
        <p:nvCxnSpPr>
          <p:cNvPr id="9" name="直线箭头连接符 8">
            <a:extLst>
              <a:ext uri="{FF2B5EF4-FFF2-40B4-BE49-F238E27FC236}">
                <a16:creationId xmlns:a16="http://schemas.microsoft.com/office/drawing/2014/main" id="{2F4C744B-2AEA-654C-B8E8-4B31403CF82B}"/>
              </a:ext>
            </a:extLst>
          </p:cNvPr>
          <p:cNvCxnSpPr>
            <a:stCxn id="3" idx="3"/>
            <a:endCxn id="4" idx="1"/>
          </p:cNvCxnSpPr>
          <p:nvPr/>
        </p:nvCxnSpPr>
        <p:spPr>
          <a:xfrm flipV="1">
            <a:off x="1270383" y="4552830"/>
            <a:ext cx="25001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03B7FE6-E80E-9B4F-BB1E-657203C3892A}"/>
              </a:ext>
            </a:extLst>
          </p:cNvPr>
          <p:cNvCxnSpPr>
            <a:stCxn id="4" idx="3"/>
            <a:endCxn id="17" idx="1"/>
          </p:cNvCxnSpPr>
          <p:nvPr/>
        </p:nvCxnSpPr>
        <p:spPr>
          <a:xfrm>
            <a:off x="2427454" y="4552830"/>
            <a:ext cx="214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E8F19D14-0225-1C43-A89C-1DE9D72C7221}"/>
              </a:ext>
            </a:extLst>
          </p:cNvPr>
          <p:cNvCxnSpPr>
            <a:stCxn id="17" idx="3"/>
            <a:endCxn id="18" idx="1"/>
          </p:cNvCxnSpPr>
          <p:nvPr/>
        </p:nvCxnSpPr>
        <p:spPr>
          <a:xfrm>
            <a:off x="3548833" y="4552830"/>
            <a:ext cx="214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0415EE74-820F-154A-8101-71FCBEE72673}"/>
              </a:ext>
            </a:extLst>
          </p:cNvPr>
          <p:cNvCxnSpPr>
            <a:stCxn id="18" idx="3"/>
            <a:endCxn id="19" idx="1"/>
          </p:cNvCxnSpPr>
          <p:nvPr/>
        </p:nvCxnSpPr>
        <p:spPr>
          <a:xfrm>
            <a:off x="4670212" y="4552830"/>
            <a:ext cx="214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58F9EFE5-4D43-9149-9175-1B6508610CF0}"/>
              </a:ext>
            </a:extLst>
          </p:cNvPr>
          <p:cNvCxnSpPr>
            <a:stCxn id="19" idx="3"/>
            <a:endCxn id="29" idx="1"/>
          </p:cNvCxnSpPr>
          <p:nvPr/>
        </p:nvCxnSpPr>
        <p:spPr>
          <a:xfrm>
            <a:off x="5791591" y="4552830"/>
            <a:ext cx="252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左中括号 35">
            <a:extLst>
              <a:ext uri="{FF2B5EF4-FFF2-40B4-BE49-F238E27FC236}">
                <a16:creationId xmlns:a16="http://schemas.microsoft.com/office/drawing/2014/main" id="{1D6191F6-280D-2F4E-9C84-2E9BCB94BB46}"/>
              </a:ext>
            </a:extLst>
          </p:cNvPr>
          <p:cNvSpPr/>
          <p:nvPr/>
        </p:nvSpPr>
        <p:spPr>
          <a:xfrm rot="16200000">
            <a:off x="3051485" y="3956600"/>
            <a:ext cx="131455" cy="228657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左中括号 39">
            <a:extLst>
              <a:ext uri="{FF2B5EF4-FFF2-40B4-BE49-F238E27FC236}">
                <a16:creationId xmlns:a16="http://schemas.microsoft.com/office/drawing/2014/main" id="{A81E2E79-3DB7-F44D-BABD-60192C6B0B2B}"/>
              </a:ext>
            </a:extLst>
          </p:cNvPr>
          <p:cNvSpPr/>
          <p:nvPr/>
        </p:nvSpPr>
        <p:spPr>
          <a:xfrm rot="16200000">
            <a:off x="5265344" y="4746821"/>
            <a:ext cx="145436" cy="6921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BB5C8B7C-B71D-6447-8307-65EC38C62637}"/>
              </a:ext>
            </a:extLst>
          </p:cNvPr>
          <p:cNvSpPr txBox="1"/>
          <p:nvPr/>
        </p:nvSpPr>
        <p:spPr>
          <a:xfrm>
            <a:off x="2768398" y="5240086"/>
            <a:ext cx="697627"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特征工程</a:t>
            </a:r>
          </a:p>
        </p:txBody>
      </p:sp>
      <p:sp>
        <p:nvSpPr>
          <p:cNvPr id="42" name="文本框 41">
            <a:extLst>
              <a:ext uri="{FF2B5EF4-FFF2-40B4-BE49-F238E27FC236}">
                <a16:creationId xmlns:a16="http://schemas.microsoft.com/office/drawing/2014/main" id="{7B89E65C-0534-8E45-9FBD-B1C5A51DB054}"/>
              </a:ext>
            </a:extLst>
          </p:cNvPr>
          <p:cNvSpPr txBox="1"/>
          <p:nvPr/>
        </p:nvSpPr>
        <p:spPr>
          <a:xfrm>
            <a:off x="4991984" y="5242293"/>
            <a:ext cx="697627"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浅层学习</a:t>
            </a:r>
            <a:endParaRPr kumimoji="1" lang="en-US" altLang="zh-CN" sz="1000"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47702351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深度学习技术的特点</a:t>
            </a:r>
          </a:p>
        </p:txBody>
      </p:sp>
      <p:sp>
        <p:nvSpPr>
          <p:cNvPr id="39" name="Text Placeholder 2">
            <a:extLst>
              <a:ext uri="{FF2B5EF4-FFF2-40B4-BE49-F238E27FC236}">
                <a16:creationId xmlns:a16="http://schemas.microsoft.com/office/drawing/2014/main" id="{5F531724-34BF-B64A-8CEC-A6CC12C34326}"/>
              </a:ext>
            </a:extLst>
          </p:cNvPr>
          <p:cNvSpPr txBox="1"/>
          <p:nvPr/>
        </p:nvSpPr>
        <p:spPr>
          <a:xfrm>
            <a:off x="787076" y="1768966"/>
            <a:ext cx="7558679" cy="400883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传统机器学习 </a:t>
            </a:r>
            <a:r>
              <a:rPr lang="en-US" altLang="zh-CN" sz="1600" b="1" dirty="0">
                <a:solidFill>
                  <a:srgbClr val="636D78"/>
                </a:solidFill>
                <a:latin typeface="Songti SC Black" panose="02010600040101010101" pitchFamily="2" charset="-122"/>
                <a:ea typeface="Songti SC Black" panose="02010600040101010101" pitchFamily="2" charset="-122"/>
              </a:rPr>
              <a:t>vs</a:t>
            </a:r>
            <a:r>
              <a:rPr lang="zh-CN" altLang="en-US" sz="1600" b="1" dirty="0">
                <a:solidFill>
                  <a:srgbClr val="636D78"/>
                </a:solidFill>
                <a:latin typeface="Songti SC Black" panose="02010600040101010101" pitchFamily="2" charset="-122"/>
                <a:ea typeface="Songti SC Black" panose="02010600040101010101" pitchFamily="2" charset="-122"/>
              </a:rPr>
              <a:t> 深度学习</a:t>
            </a:r>
            <a:endParaRPr lang="en-US" altLang="zh-CN" sz="1600" b="1" dirty="0">
              <a:solidFill>
                <a:srgbClr val="636D78"/>
              </a:solidFill>
              <a:latin typeface="Songti SC Black" panose="02010600040101010101" pitchFamily="2" charset="-122"/>
              <a:ea typeface="Songti SC Black" panose="02010600040101010101" pitchFamily="2" charset="-122"/>
            </a:endParaRPr>
          </a:p>
          <a:p>
            <a:pPr lvl="1"/>
            <a:r>
              <a:rPr lang="zh-CN" altLang="en-US" sz="1200" dirty="0">
                <a:solidFill>
                  <a:srgbClr val="636D78"/>
                </a:solidFill>
                <a:latin typeface="Songti SC" panose="02010600040101010101" pitchFamily="2" charset="-122"/>
                <a:ea typeface="Songti SC" panose="02010600040101010101" pitchFamily="2" charset="-122"/>
              </a:rPr>
              <a:t>传统机器学习：人工设计特征</a:t>
            </a:r>
            <a:endParaRPr lang="en-US" altLang="zh-CN" sz="12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在实际应用中，设计</a:t>
            </a:r>
            <a:r>
              <a:rPr lang="zh-CN" altLang="en-US" sz="1000" b="1" dirty="0">
                <a:solidFill>
                  <a:schemeClr val="accent2"/>
                </a:solidFill>
                <a:latin typeface="Songti SC" panose="02010600040101010101" pitchFamily="2" charset="-122"/>
                <a:ea typeface="Songti SC" panose="02010600040101010101" pitchFamily="2" charset="-122"/>
              </a:rPr>
              <a:t>特征</a:t>
            </a:r>
            <a:r>
              <a:rPr lang="zh-CN" altLang="en-US" sz="1000" dirty="0">
                <a:solidFill>
                  <a:srgbClr val="636D78"/>
                </a:solidFill>
                <a:latin typeface="Songti SC" panose="02010600040101010101" pitchFamily="2" charset="-122"/>
                <a:ea typeface="Songti SC" panose="02010600040101010101" pitchFamily="2" charset="-122"/>
              </a:rPr>
              <a:t>往往比分类器更重要</a:t>
            </a:r>
            <a:endParaRPr lang="en-US" altLang="zh-CN" sz="10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预处理：经过数据的预处理，如去除噪声等。比如在文本分类中，去除停用词等。</a:t>
            </a:r>
            <a:endParaRPr lang="en-US" altLang="zh-CN" sz="10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特征提取：从原始数据中提取一些有效的特征。比如在图像分类中，提取边缘、尺度不变特征变换特征等。</a:t>
            </a:r>
            <a:endParaRPr lang="en-US" altLang="zh-CN" sz="1000" dirty="0">
              <a:solidFill>
                <a:srgbClr val="636D78"/>
              </a:solidFill>
              <a:latin typeface="Songti SC" panose="02010600040101010101" pitchFamily="2" charset="-122"/>
              <a:ea typeface="Songti SC" panose="02010600040101010101" pitchFamily="2" charset="-122"/>
            </a:endParaRPr>
          </a:p>
          <a:p>
            <a:pPr lvl="2"/>
            <a:r>
              <a:rPr lang="zh-CN" altLang="en-US" sz="1000" dirty="0">
                <a:solidFill>
                  <a:srgbClr val="636D78"/>
                </a:solidFill>
                <a:latin typeface="Songti SC" panose="02010600040101010101" pitchFamily="2" charset="-122"/>
                <a:ea typeface="Songti SC" panose="02010600040101010101" pitchFamily="2" charset="-122"/>
              </a:rPr>
              <a:t>特征转换：对特征进行一定的加工，比如降维和升维。降维包括</a:t>
            </a:r>
            <a:endParaRPr lang="en-US" altLang="zh-CN" sz="1000" dirty="0">
              <a:solidFill>
                <a:srgbClr val="636D78"/>
              </a:solidFill>
              <a:latin typeface="Songti SC" panose="02010600040101010101" pitchFamily="2" charset="-122"/>
              <a:ea typeface="Songti SC" panose="02010600040101010101" pitchFamily="2" charset="-122"/>
            </a:endParaRPr>
          </a:p>
          <a:p>
            <a:pPr lvl="3"/>
            <a:r>
              <a:rPr lang="zh-CN" altLang="en-US" sz="800" dirty="0">
                <a:solidFill>
                  <a:srgbClr val="636D78"/>
                </a:solidFill>
                <a:latin typeface="Songti SC" panose="02010600040101010101" pitchFamily="2" charset="-122"/>
                <a:ea typeface="Songti SC" panose="02010600040101010101" pitchFamily="2" charset="-122"/>
              </a:rPr>
              <a:t>特征抽取（</a:t>
            </a:r>
            <a:r>
              <a:rPr lang="en-US" sz="800" dirty="0">
                <a:solidFill>
                  <a:srgbClr val="636D78"/>
                </a:solidFill>
                <a:latin typeface="Songti SC" panose="02010600040101010101" pitchFamily="2" charset="-122"/>
                <a:ea typeface="Songti SC" panose="02010600040101010101" pitchFamily="2" charset="-122"/>
              </a:rPr>
              <a:t>Feature Extraction）：PCA、LDA </a:t>
            </a:r>
          </a:p>
          <a:p>
            <a:pPr lvl="3"/>
            <a:r>
              <a:rPr lang="zh-CN" altLang="en-US" sz="800" dirty="0">
                <a:solidFill>
                  <a:srgbClr val="636D78"/>
                </a:solidFill>
                <a:latin typeface="Songti SC" panose="02010600040101010101" pitchFamily="2" charset="-122"/>
                <a:ea typeface="Songti SC" panose="02010600040101010101" pitchFamily="2" charset="-122"/>
              </a:rPr>
              <a:t>特征选择（</a:t>
            </a:r>
            <a:r>
              <a:rPr lang="en-US" sz="800" dirty="0">
                <a:solidFill>
                  <a:srgbClr val="636D78"/>
                </a:solidFill>
                <a:latin typeface="Songti SC" panose="02010600040101010101" pitchFamily="2" charset="-122"/>
                <a:ea typeface="Songti SC" panose="02010600040101010101" pitchFamily="2" charset="-122"/>
              </a:rPr>
              <a:t>Feature Selection）：</a:t>
            </a:r>
            <a:r>
              <a:rPr lang="zh-CN" altLang="en-US" sz="800" dirty="0">
                <a:solidFill>
                  <a:srgbClr val="636D78"/>
                </a:solidFill>
                <a:latin typeface="Songti SC" panose="02010600040101010101" pitchFamily="2" charset="-122"/>
                <a:ea typeface="Songti SC" panose="02010600040101010101" pitchFamily="2" charset="-122"/>
              </a:rPr>
              <a:t>互信息、</a:t>
            </a:r>
            <a:r>
              <a:rPr lang="en-US" sz="800" dirty="0">
                <a:solidFill>
                  <a:srgbClr val="636D78"/>
                </a:solidFill>
                <a:latin typeface="Songti SC" panose="02010600040101010101" pitchFamily="2" charset="-122"/>
                <a:ea typeface="Songti SC" panose="02010600040101010101" pitchFamily="2" charset="-122"/>
              </a:rPr>
              <a:t>TF-IDF</a:t>
            </a:r>
          </a:p>
          <a:p>
            <a:pPr lvl="1"/>
            <a:r>
              <a:rPr lang="zh-CN" altLang="en-US" sz="1200" dirty="0">
                <a:solidFill>
                  <a:srgbClr val="636D78"/>
                </a:solidFill>
                <a:latin typeface="Songti SC" panose="02010600040101010101" pitchFamily="2" charset="-122"/>
                <a:ea typeface="Songti SC" panose="02010600040101010101" pitchFamily="2" charset="-122"/>
              </a:rPr>
              <a:t>深度学习：一种</a:t>
            </a:r>
            <a:r>
              <a:rPr lang="zh-CN" altLang="en-US" sz="1200" dirty="0">
                <a:solidFill>
                  <a:schemeClr val="accent2"/>
                </a:solidFill>
                <a:latin typeface="Songti SC" panose="02010600040101010101" pitchFamily="2" charset="-122"/>
                <a:ea typeface="Songti SC" panose="02010600040101010101" pitchFamily="2" charset="-122"/>
              </a:rPr>
              <a:t>端到端</a:t>
            </a:r>
            <a:r>
              <a:rPr lang="zh-CN" altLang="en-US" sz="1200" dirty="0">
                <a:solidFill>
                  <a:srgbClr val="636D78"/>
                </a:solidFill>
                <a:latin typeface="Songti SC" panose="02010600040101010101" pitchFamily="2" charset="-122"/>
                <a:ea typeface="Songti SC" panose="02010600040101010101" pitchFamily="2" charset="-122"/>
              </a:rPr>
              <a:t>的学习范式</a:t>
            </a:r>
            <a:endParaRPr lang="en-US" sz="1200" dirty="0">
              <a:solidFill>
                <a:srgbClr val="636D78"/>
              </a:solidFill>
              <a:latin typeface="Songti SC" panose="02010600040101010101" pitchFamily="2" charset="-122"/>
              <a:ea typeface="Songti SC" panose="02010600040101010101" pitchFamily="2" charset="-122"/>
            </a:endParaRPr>
          </a:p>
        </p:txBody>
      </p:sp>
      <p:pic>
        <p:nvPicPr>
          <p:cNvPr id="5" name="图片 4">
            <a:extLst>
              <a:ext uri="{FF2B5EF4-FFF2-40B4-BE49-F238E27FC236}">
                <a16:creationId xmlns:a16="http://schemas.microsoft.com/office/drawing/2014/main" id="{DD05ABF1-F898-EA47-A43F-9A16A526B9B2}"/>
              </a:ext>
            </a:extLst>
          </p:cNvPr>
          <p:cNvPicPr>
            <a:picLocks noChangeAspect="1"/>
          </p:cNvPicPr>
          <p:nvPr/>
        </p:nvPicPr>
        <p:blipFill>
          <a:blip r:embed="rId2"/>
          <a:stretch>
            <a:fillRect/>
          </a:stretch>
        </p:blipFill>
        <p:spPr>
          <a:xfrm>
            <a:off x="1752431" y="3737229"/>
            <a:ext cx="4302946" cy="2395307"/>
          </a:xfrm>
          <a:prstGeom prst="rect">
            <a:avLst/>
          </a:prstGeom>
        </p:spPr>
      </p:pic>
      <p:pic>
        <p:nvPicPr>
          <p:cNvPr id="6" name="图片 5">
            <a:extLst>
              <a:ext uri="{FF2B5EF4-FFF2-40B4-BE49-F238E27FC236}">
                <a16:creationId xmlns:a16="http://schemas.microsoft.com/office/drawing/2014/main" id="{7795CDB4-82BE-7749-82D3-D777977BB1FF}"/>
              </a:ext>
            </a:extLst>
          </p:cNvPr>
          <p:cNvPicPr>
            <a:picLocks noChangeAspect="1"/>
          </p:cNvPicPr>
          <p:nvPr/>
        </p:nvPicPr>
        <p:blipFill>
          <a:blip r:embed="rId3"/>
          <a:stretch>
            <a:fillRect/>
          </a:stretch>
        </p:blipFill>
        <p:spPr>
          <a:xfrm>
            <a:off x="1342929" y="7057771"/>
            <a:ext cx="5786292" cy="1554844"/>
          </a:xfrm>
          <a:prstGeom prst="rect">
            <a:avLst/>
          </a:prstGeom>
        </p:spPr>
      </p:pic>
      <p:pic>
        <p:nvPicPr>
          <p:cNvPr id="7" name="图片 6">
            <a:extLst>
              <a:ext uri="{FF2B5EF4-FFF2-40B4-BE49-F238E27FC236}">
                <a16:creationId xmlns:a16="http://schemas.microsoft.com/office/drawing/2014/main" id="{E3829B6D-79AA-314D-B220-8CB1E74A4785}"/>
              </a:ext>
            </a:extLst>
          </p:cNvPr>
          <p:cNvPicPr>
            <a:picLocks noChangeAspect="1"/>
          </p:cNvPicPr>
          <p:nvPr/>
        </p:nvPicPr>
        <p:blipFill>
          <a:blip r:embed="rId4"/>
          <a:stretch>
            <a:fillRect/>
          </a:stretch>
        </p:blipFill>
        <p:spPr>
          <a:xfrm>
            <a:off x="6568222" y="3088273"/>
            <a:ext cx="4197500" cy="2798333"/>
          </a:xfrm>
          <a:prstGeom prst="rect">
            <a:avLst/>
          </a:prstGeom>
        </p:spPr>
      </p:pic>
    </p:spTree>
    <p:extLst>
      <p:ext uri="{BB962C8B-B14F-4D97-AF65-F5344CB8AC3E}">
        <p14:creationId xmlns:p14="http://schemas.microsoft.com/office/powerpoint/2010/main" val="218774014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CADCCF8-9533-9E46-AEAC-7D8C0CB982CE}"/>
              </a:ext>
            </a:extLst>
          </p:cNvPr>
          <p:cNvGrpSpPr>
            <a:grpSpLocks noChangeAspect="1"/>
          </p:cNvGrpSpPr>
          <p:nvPr/>
        </p:nvGrpSpPr>
        <p:grpSpPr>
          <a:xfrm>
            <a:off x="1135781" y="1380016"/>
            <a:ext cx="6898675" cy="4835574"/>
            <a:chOff x="1540824" y="1519551"/>
            <a:chExt cx="6493632" cy="4551662"/>
          </a:xfrm>
        </p:grpSpPr>
        <p:pic>
          <p:nvPicPr>
            <p:cNvPr id="4" name="图片 3">
              <a:extLst>
                <a:ext uri="{FF2B5EF4-FFF2-40B4-BE49-F238E27FC236}">
                  <a16:creationId xmlns:a16="http://schemas.microsoft.com/office/drawing/2014/main" id="{BC238678-5D95-DD4C-8823-DC75A3571657}"/>
                </a:ext>
              </a:extLst>
            </p:cNvPr>
            <p:cNvPicPr>
              <a:picLocks noChangeAspect="1"/>
            </p:cNvPicPr>
            <p:nvPr/>
          </p:nvPicPr>
          <p:blipFill>
            <a:blip r:embed="rId2"/>
            <a:stretch>
              <a:fillRect/>
            </a:stretch>
          </p:blipFill>
          <p:spPr>
            <a:xfrm>
              <a:off x="1540824" y="1850352"/>
              <a:ext cx="6493632" cy="4220861"/>
            </a:xfrm>
            <a:prstGeom prst="rect">
              <a:avLst/>
            </a:prstGeom>
          </p:spPr>
        </p:pic>
        <p:sp>
          <p:nvSpPr>
            <p:cNvPr id="8" name="矩形 7">
              <a:extLst>
                <a:ext uri="{FF2B5EF4-FFF2-40B4-BE49-F238E27FC236}">
                  <a16:creationId xmlns:a16="http://schemas.microsoft.com/office/drawing/2014/main" id="{172909F0-D94E-4B4C-8389-D7B5B209579F}"/>
                </a:ext>
              </a:extLst>
            </p:cNvPr>
            <p:cNvSpPr/>
            <p:nvPr/>
          </p:nvSpPr>
          <p:spPr>
            <a:xfrm>
              <a:off x="6209607" y="2028305"/>
              <a:ext cx="448887"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9" name="矩形 28">
              <a:extLst>
                <a:ext uri="{FF2B5EF4-FFF2-40B4-BE49-F238E27FC236}">
                  <a16:creationId xmlns:a16="http://schemas.microsoft.com/office/drawing/2014/main" id="{A5521E8C-7695-DF4E-A757-B42D490A1BE9}"/>
                </a:ext>
              </a:extLst>
            </p:cNvPr>
            <p:cNvSpPr/>
            <p:nvPr/>
          </p:nvSpPr>
          <p:spPr>
            <a:xfrm>
              <a:off x="5904807" y="4023418"/>
              <a:ext cx="753687"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30" name="矩形 29">
              <a:extLst>
                <a:ext uri="{FF2B5EF4-FFF2-40B4-BE49-F238E27FC236}">
                  <a16:creationId xmlns:a16="http://schemas.microsoft.com/office/drawing/2014/main" id="{D14755C3-939F-E64E-A811-5018C1B0B45E}"/>
                </a:ext>
              </a:extLst>
            </p:cNvPr>
            <p:cNvSpPr/>
            <p:nvPr/>
          </p:nvSpPr>
          <p:spPr>
            <a:xfrm>
              <a:off x="2997765" y="2537058"/>
              <a:ext cx="219261"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31" name="矩形 30">
              <a:extLst>
                <a:ext uri="{FF2B5EF4-FFF2-40B4-BE49-F238E27FC236}">
                  <a16:creationId xmlns:a16="http://schemas.microsoft.com/office/drawing/2014/main" id="{DA3E1080-D123-C448-90DB-486AAD12F42C}"/>
                </a:ext>
              </a:extLst>
            </p:cNvPr>
            <p:cNvSpPr/>
            <p:nvPr/>
          </p:nvSpPr>
          <p:spPr>
            <a:xfrm>
              <a:off x="4367800" y="1519551"/>
              <a:ext cx="183434"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32" name="矩形 31">
              <a:extLst>
                <a:ext uri="{FF2B5EF4-FFF2-40B4-BE49-F238E27FC236}">
                  <a16:creationId xmlns:a16="http://schemas.microsoft.com/office/drawing/2014/main" id="{92D714B0-4D58-E746-A632-9AD839CF896E}"/>
                </a:ext>
              </a:extLst>
            </p:cNvPr>
            <p:cNvSpPr/>
            <p:nvPr/>
          </p:nvSpPr>
          <p:spPr>
            <a:xfrm>
              <a:off x="4031819" y="1755081"/>
              <a:ext cx="671961" cy="414544"/>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33" name="矩形 32">
              <a:extLst>
                <a:ext uri="{FF2B5EF4-FFF2-40B4-BE49-F238E27FC236}">
                  <a16:creationId xmlns:a16="http://schemas.microsoft.com/office/drawing/2014/main" id="{ACD3CFFB-EEA4-8F47-9464-C30A42B89E10}"/>
                </a:ext>
              </a:extLst>
            </p:cNvPr>
            <p:cNvSpPr/>
            <p:nvPr/>
          </p:nvSpPr>
          <p:spPr>
            <a:xfrm>
              <a:off x="3773978" y="3998504"/>
              <a:ext cx="838271" cy="174486"/>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本课程的学习方法</a:t>
            </a:r>
          </a:p>
        </p:txBody>
      </p:sp>
      <p:sp>
        <p:nvSpPr>
          <p:cNvPr id="39" name="Text Placeholder 2">
            <a:extLst>
              <a:ext uri="{FF2B5EF4-FFF2-40B4-BE49-F238E27FC236}">
                <a16:creationId xmlns:a16="http://schemas.microsoft.com/office/drawing/2014/main" id="{5F531724-34BF-B64A-8CEC-A6CC12C34326}"/>
              </a:ext>
            </a:extLst>
          </p:cNvPr>
          <p:cNvSpPr txBox="1"/>
          <p:nvPr/>
        </p:nvSpPr>
        <p:spPr>
          <a:xfrm>
            <a:off x="787076" y="1768966"/>
            <a:ext cx="7558679" cy="400883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机器学习与深度学习材料</a:t>
            </a:r>
          </a:p>
        </p:txBody>
      </p:sp>
      <p:sp>
        <p:nvSpPr>
          <p:cNvPr id="10" name="文本框 9">
            <a:extLst>
              <a:ext uri="{FF2B5EF4-FFF2-40B4-BE49-F238E27FC236}">
                <a16:creationId xmlns:a16="http://schemas.microsoft.com/office/drawing/2014/main" id="{F1480B0E-5449-954A-A6DB-F670199CCDF5}"/>
              </a:ext>
            </a:extLst>
          </p:cNvPr>
          <p:cNvSpPr txBox="1"/>
          <p:nvPr/>
        </p:nvSpPr>
        <p:spPr>
          <a:xfrm>
            <a:off x="810134" y="2214769"/>
            <a:ext cx="1231031" cy="400110"/>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书中例子多而形象，适合当做工具书</a:t>
            </a:r>
          </a:p>
        </p:txBody>
      </p:sp>
      <p:sp>
        <p:nvSpPr>
          <p:cNvPr id="34" name="文本框 33">
            <a:extLst>
              <a:ext uri="{FF2B5EF4-FFF2-40B4-BE49-F238E27FC236}">
                <a16:creationId xmlns:a16="http://schemas.microsoft.com/office/drawing/2014/main" id="{FF0453F4-EDE9-8A41-8010-41F48EDE8837}"/>
              </a:ext>
            </a:extLst>
          </p:cNvPr>
          <p:cNvSpPr txBox="1"/>
          <p:nvPr/>
        </p:nvSpPr>
        <p:spPr>
          <a:xfrm>
            <a:off x="3342051" y="1757258"/>
            <a:ext cx="1231031" cy="400110"/>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模型</a:t>
            </a:r>
            <a:r>
              <a:rPr kumimoji="1" lang="en-US" altLang="zh-CN" sz="1000" dirty="0">
                <a:solidFill>
                  <a:schemeClr val="accent2"/>
                </a:solidFill>
                <a:latin typeface="Songti SC" panose="02010600040101010101" pitchFamily="2" charset="-122"/>
                <a:ea typeface="Songti SC" panose="02010600040101010101" pitchFamily="2" charset="-122"/>
              </a:rPr>
              <a:t>+</a:t>
            </a:r>
            <a:r>
              <a:rPr kumimoji="1" lang="zh-CN" altLang="en-US" sz="1000" dirty="0">
                <a:solidFill>
                  <a:schemeClr val="accent2"/>
                </a:solidFill>
                <a:latin typeface="Songti SC" panose="02010600040101010101" pitchFamily="2" charset="-122"/>
                <a:ea typeface="Songti SC" panose="02010600040101010101" pitchFamily="2" charset="-122"/>
              </a:rPr>
              <a:t>策略</a:t>
            </a:r>
            <a:r>
              <a:rPr kumimoji="1" lang="en-US" altLang="zh-CN" sz="1000" dirty="0">
                <a:solidFill>
                  <a:schemeClr val="accent2"/>
                </a:solidFill>
                <a:latin typeface="Songti SC" panose="02010600040101010101" pitchFamily="2" charset="-122"/>
                <a:ea typeface="Songti SC" panose="02010600040101010101" pitchFamily="2" charset="-122"/>
              </a:rPr>
              <a:t>+</a:t>
            </a:r>
            <a:r>
              <a:rPr kumimoji="1" lang="zh-CN" altLang="en-US" sz="1000" dirty="0">
                <a:solidFill>
                  <a:schemeClr val="accent2"/>
                </a:solidFill>
                <a:latin typeface="Songti SC" panose="02010600040101010101" pitchFamily="2" charset="-122"/>
                <a:ea typeface="Songti SC" panose="02010600040101010101" pitchFamily="2" charset="-122"/>
              </a:rPr>
              <a:t>算法（从概率角度）</a:t>
            </a:r>
          </a:p>
        </p:txBody>
      </p:sp>
      <p:sp>
        <p:nvSpPr>
          <p:cNvPr id="35" name="文本框 34">
            <a:extLst>
              <a:ext uri="{FF2B5EF4-FFF2-40B4-BE49-F238E27FC236}">
                <a16:creationId xmlns:a16="http://schemas.microsoft.com/office/drawing/2014/main" id="{A223031E-4CD9-DF4F-B652-43A090F34919}"/>
              </a:ext>
            </a:extLst>
          </p:cNvPr>
          <p:cNvSpPr txBox="1"/>
          <p:nvPr/>
        </p:nvSpPr>
        <p:spPr>
          <a:xfrm>
            <a:off x="4751413" y="1935980"/>
            <a:ext cx="1610217"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机器学习（公理化角度）</a:t>
            </a:r>
          </a:p>
        </p:txBody>
      </p:sp>
      <p:sp>
        <p:nvSpPr>
          <p:cNvPr id="36" name="文本框 35">
            <a:extLst>
              <a:ext uri="{FF2B5EF4-FFF2-40B4-BE49-F238E27FC236}">
                <a16:creationId xmlns:a16="http://schemas.microsoft.com/office/drawing/2014/main" id="{6DDC62F5-0715-454E-BA43-77F5A0DA4250}"/>
              </a:ext>
            </a:extLst>
          </p:cNvPr>
          <p:cNvSpPr txBox="1"/>
          <p:nvPr/>
        </p:nvSpPr>
        <p:spPr>
          <a:xfrm>
            <a:off x="787076" y="4013595"/>
            <a:ext cx="1443781"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讲理论，不会讲推导</a:t>
            </a:r>
          </a:p>
        </p:txBody>
      </p:sp>
      <p:sp>
        <p:nvSpPr>
          <p:cNvPr id="37" name="文本框 36">
            <a:extLst>
              <a:ext uri="{FF2B5EF4-FFF2-40B4-BE49-F238E27FC236}">
                <a16:creationId xmlns:a16="http://schemas.microsoft.com/office/drawing/2014/main" id="{0A59C0AB-A54A-5041-BD08-9BEF8FF0AA07}"/>
              </a:ext>
            </a:extLst>
          </p:cNvPr>
          <p:cNvSpPr txBox="1"/>
          <p:nvPr/>
        </p:nvSpPr>
        <p:spPr>
          <a:xfrm>
            <a:off x="3393960" y="4024985"/>
            <a:ext cx="1231031"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经典，缺前沿</a:t>
            </a:r>
          </a:p>
        </p:txBody>
      </p:sp>
      <p:sp>
        <p:nvSpPr>
          <p:cNvPr id="38" name="文本框 37">
            <a:extLst>
              <a:ext uri="{FF2B5EF4-FFF2-40B4-BE49-F238E27FC236}">
                <a16:creationId xmlns:a16="http://schemas.microsoft.com/office/drawing/2014/main" id="{61110B07-9F9C-0C4D-9361-16F7DCFCEFFD}"/>
              </a:ext>
            </a:extLst>
          </p:cNvPr>
          <p:cNvSpPr txBox="1"/>
          <p:nvPr/>
        </p:nvSpPr>
        <p:spPr>
          <a:xfrm>
            <a:off x="4895541" y="4009802"/>
            <a:ext cx="1231031"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从贝叶斯角度</a:t>
            </a:r>
          </a:p>
        </p:txBody>
      </p:sp>
      <p:sp>
        <p:nvSpPr>
          <p:cNvPr id="40" name="文本框 39">
            <a:extLst>
              <a:ext uri="{FF2B5EF4-FFF2-40B4-BE49-F238E27FC236}">
                <a16:creationId xmlns:a16="http://schemas.microsoft.com/office/drawing/2014/main" id="{CBA4C954-6D49-BE40-B903-934917A5889E}"/>
              </a:ext>
            </a:extLst>
          </p:cNvPr>
          <p:cNvSpPr txBox="1"/>
          <p:nvPr/>
        </p:nvSpPr>
        <p:spPr>
          <a:xfrm>
            <a:off x="7935597" y="3340020"/>
            <a:ext cx="1231031"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花书：</a:t>
            </a:r>
            <a:r>
              <a:rPr kumimoji="1" lang="en-US" altLang="zh-CN" sz="1000" dirty="0">
                <a:solidFill>
                  <a:schemeClr val="accent2"/>
                </a:solidFill>
                <a:latin typeface="Songti SC" panose="02010600040101010101" pitchFamily="2" charset="-122"/>
                <a:ea typeface="Songti SC" panose="02010600040101010101" pitchFamily="2" charset="-122"/>
              </a:rPr>
              <a:t>DL </a:t>
            </a:r>
            <a:r>
              <a:rPr kumimoji="1" lang="zh-CN" altLang="en-US" sz="1000" dirty="0">
                <a:solidFill>
                  <a:schemeClr val="accent2"/>
                </a:solidFill>
                <a:latin typeface="Songti SC" panose="02010600040101010101" pitchFamily="2" charset="-122"/>
                <a:ea typeface="Songti SC" panose="02010600040101010101" pitchFamily="2" charset="-122"/>
              </a:rPr>
              <a:t>圣经</a:t>
            </a:r>
          </a:p>
        </p:txBody>
      </p:sp>
      <p:sp>
        <p:nvSpPr>
          <p:cNvPr id="41" name="文本框 40">
            <a:extLst>
              <a:ext uri="{FF2B5EF4-FFF2-40B4-BE49-F238E27FC236}">
                <a16:creationId xmlns:a16="http://schemas.microsoft.com/office/drawing/2014/main" id="{285D21AF-7B0F-0F4F-9211-43A9686E8C20}"/>
              </a:ext>
            </a:extLst>
          </p:cNvPr>
          <p:cNvSpPr txBox="1"/>
          <p:nvPr/>
        </p:nvSpPr>
        <p:spPr>
          <a:xfrm>
            <a:off x="6441599" y="1516891"/>
            <a:ext cx="2261094" cy="246221"/>
          </a:xfrm>
          <a:prstGeom prst="rect">
            <a:avLst/>
          </a:prstGeom>
          <a:noFill/>
        </p:spPr>
        <p:txBody>
          <a:bodyPr wrap="square" rtlCol="0">
            <a:spAutoFit/>
          </a:bodyPr>
          <a:lstStyle/>
          <a:p>
            <a:r>
              <a:rPr kumimoji="1" lang="en" altLang="zh-CN" sz="1000" dirty="0">
                <a:solidFill>
                  <a:schemeClr val="accent2"/>
                </a:solidFill>
                <a:latin typeface="Songti SC" panose="02010600040101010101" pitchFamily="2" charset="-122"/>
                <a:ea typeface="Songti SC" panose="02010600040101010101" pitchFamily="2" charset="-122"/>
              </a:rPr>
              <a:t>2k </a:t>
            </a:r>
            <a:r>
              <a:rPr kumimoji="1" lang="zh-CN" altLang="en-US" sz="1000" dirty="0">
                <a:solidFill>
                  <a:schemeClr val="accent2"/>
                </a:solidFill>
                <a:latin typeface="Songti SC" panose="02010600040101010101" pitchFamily="2" charset="-122"/>
                <a:ea typeface="Songti SC" panose="02010600040101010101" pitchFamily="2" charset="-122"/>
              </a:rPr>
              <a:t>多页，难啃，概率模型的角度出发</a:t>
            </a:r>
          </a:p>
        </p:txBody>
      </p:sp>
      <p:sp>
        <p:nvSpPr>
          <p:cNvPr id="42" name="文本框 41">
            <a:extLst>
              <a:ext uri="{FF2B5EF4-FFF2-40B4-BE49-F238E27FC236}">
                <a16:creationId xmlns:a16="http://schemas.microsoft.com/office/drawing/2014/main" id="{EA513AFC-8ED4-A640-9F4C-0FA760BEA258}"/>
              </a:ext>
            </a:extLst>
          </p:cNvPr>
          <p:cNvSpPr txBox="1"/>
          <p:nvPr/>
        </p:nvSpPr>
        <p:spPr>
          <a:xfrm>
            <a:off x="7806217" y="4750444"/>
            <a:ext cx="1104667"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科普，培养直觉</a:t>
            </a:r>
          </a:p>
        </p:txBody>
      </p:sp>
    </p:spTree>
    <p:extLst>
      <p:ext uri="{BB962C8B-B14F-4D97-AF65-F5344CB8AC3E}">
        <p14:creationId xmlns:p14="http://schemas.microsoft.com/office/powerpoint/2010/main" val="26633076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本课程的学习方法</a:t>
            </a:r>
          </a:p>
        </p:txBody>
      </p:sp>
      <p:sp>
        <p:nvSpPr>
          <p:cNvPr id="39" name="Text Placeholder 2">
            <a:extLst>
              <a:ext uri="{FF2B5EF4-FFF2-40B4-BE49-F238E27FC236}">
                <a16:creationId xmlns:a16="http://schemas.microsoft.com/office/drawing/2014/main" id="{5F531724-34BF-B64A-8CEC-A6CC12C34326}"/>
              </a:ext>
            </a:extLst>
          </p:cNvPr>
          <p:cNvSpPr txBox="1"/>
          <p:nvPr/>
        </p:nvSpPr>
        <p:spPr>
          <a:xfrm>
            <a:off x="787076" y="1768966"/>
            <a:ext cx="7558679" cy="400883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机器学习与深度学习材料</a:t>
            </a:r>
          </a:p>
        </p:txBody>
      </p:sp>
      <p:grpSp>
        <p:nvGrpSpPr>
          <p:cNvPr id="5" name="组合 4">
            <a:extLst>
              <a:ext uri="{FF2B5EF4-FFF2-40B4-BE49-F238E27FC236}">
                <a16:creationId xmlns:a16="http://schemas.microsoft.com/office/drawing/2014/main" id="{09D02769-EF8E-D742-96DC-7C7659F7B3E8}"/>
              </a:ext>
            </a:extLst>
          </p:cNvPr>
          <p:cNvGrpSpPr/>
          <p:nvPr/>
        </p:nvGrpSpPr>
        <p:grpSpPr>
          <a:xfrm>
            <a:off x="1347084" y="2234447"/>
            <a:ext cx="6820231" cy="4321890"/>
            <a:chOff x="1307717" y="2068650"/>
            <a:chExt cx="6820231" cy="4321890"/>
          </a:xfrm>
        </p:grpSpPr>
        <p:pic>
          <p:nvPicPr>
            <p:cNvPr id="2" name="图片 1">
              <a:extLst>
                <a:ext uri="{FF2B5EF4-FFF2-40B4-BE49-F238E27FC236}">
                  <a16:creationId xmlns:a16="http://schemas.microsoft.com/office/drawing/2014/main" id="{A7CEC026-C0DB-0842-9AEC-A516B46155F9}"/>
                </a:ext>
              </a:extLst>
            </p:cNvPr>
            <p:cNvPicPr>
              <a:picLocks noChangeAspect="1"/>
            </p:cNvPicPr>
            <p:nvPr/>
          </p:nvPicPr>
          <p:blipFill>
            <a:blip r:embed="rId2"/>
            <a:stretch>
              <a:fillRect/>
            </a:stretch>
          </p:blipFill>
          <p:spPr>
            <a:xfrm>
              <a:off x="1307717" y="2068650"/>
              <a:ext cx="6820231" cy="4321890"/>
            </a:xfrm>
            <a:prstGeom prst="rect">
              <a:avLst/>
            </a:prstGeom>
          </p:spPr>
        </p:pic>
        <p:sp>
          <p:nvSpPr>
            <p:cNvPr id="3" name="矩形 2">
              <a:extLst>
                <a:ext uri="{FF2B5EF4-FFF2-40B4-BE49-F238E27FC236}">
                  <a16:creationId xmlns:a16="http://schemas.microsoft.com/office/drawing/2014/main" id="{B844EF76-7A39-EC44-995C-2D8D3BFB13C3}"/>
                </a:ext>
              </a:extLst>
            </p:cNvPr>
            <p:cNvSpPr/>
            <p:nvPr/>
          </p:nvSpPr>
          <p:spPr>
            <a:xfrm>
              <a:off x="2880360" y="2221992"/>
              <a:ext cx="758952" cy="1471833"/>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43" name="矩形 42">
              <a:extLst>
                <a:ext uri="{FF2B5EF4-FFF2-40B4-BE49-F238E27FC236}">
                  <a16:creationId xmlns:a16="http://schemas.microsoft.com/office/drawing/2014/main" id="{2DF1A618-4167-D24F-8DE0-B5E1D7006285}"/>
                </a:ext>
              </a:extLst>
            </p:cNvPr>
            <p:cNvSpPr/>
            <p:nvPr/>
          </p:nvSpPr>
          <p:spPr>
            <a:xfrm>
              <a:off x="3287268" y="4162181"/>
              <a:ext cx="758952" cy="1471833"/>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44" name="矩形 43">
              <a:extLst>
                <a:ext uri="{FF2B5EF4-FFF2-40B4-BE49-F238E27FC236}">
                  <a16:creationId xmlns:a16="http://schemas.microsoft.com/office/drawing/2014/main" id="{3A8FEA72-6EB5-FC48-9632-801EC40EC24D}"/>
                </a:ext>
              </a:extLst>
            </p:cNvPr>
            <p:cNvSpPr/>
            <p:nvPr/>
          </p:nvSpPr>
          <p:spPr>
            <a:xfrm>
              <a:off x="5317636" y="2301551"/>
              <a:ext cx="612000" cy="1471833"/>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45" name="矩形 44">
              <a:extLst>
                <a:ext uri="{FF2B5EF4-FFF2-40B4-BE49-F238E27FC236}">
                  <a16:creationId xmlns:a16="http://schemas.microsoft.com/office/drawing/2014/main" id="{372BD978-35F5-3B44-ACCD-B9C70EEE97E2}"/>
                </a:ext>
              </a:extLst>
            </p:cNvPr>
            <p:cNvSpPr/>
            <p:nvPr/>
          </p:nvSpPr>
          <p:spPr>
            <a:xfrm>
              <a:off x="5781084" y="4502610"/>
              <a:ext cx="555708" cy="1471833"/>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46" name="矩形 45">
              <a:extLst>
                <a:ext uri="{FF2B5EF4-FFF2-40B4-BE49-F238E27FC236}">
                  <a16:creationId xmlns:a16="http://schemas.microsoft.com/office/drawing/2014/main" id="{2C5F6276-C642-8B4B-A0CF-A5981CC7E490}"/>
                </a:ext>
              </a:extLst>
            </p:cNvPr>
            <p:cNvSpPr/>
            <p:nvPr/>
          </p:nvSpPr>
          <p:spPr>
            <a:xfrm>
              <a:off x="6152504" y="4667202"/>
              <a:ext cx="555708" cy="1471833"/>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sp>
        <p:nvSpPr>
          <p:cNvPr id="40" name="文本框 39">
            <a:extLst>
              <a:ext uri="{FF2B5EF4-FFF2-40B4-BE49-F238E27FC236}">
                <a16:creationId xmlns:a16="http://schemas.microsoft.com/office/drawing/2014/main" id="{CBA4C954-6D49-BE40-B903-934917A5889E}"/>
              </a:ext>
            </a:extLst>
          </p:cNvPr>
          <p:cNvSpPr txBox="1"/>
          <p:nvPr/>
        </p:nvSpPr>
        <p:spPr>
          <a:xfrm>
            <a:off x="653466" y="2094403"/>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工程角度，无需高等数学背景</a:t>
            </a:r>
          </a:p>
        </p:txBody>
      </p:sp>
      <p:sp>
        <p:nvSpPr>
          <p:cNvPr id="47" name="文本框 46">
            <a:extLst>
              <a:ext uri="{FF2B5EF4-FFF2-40B4-BE49-F238E27FC236}">
                <a16:creationId xmlns:a16="http://schemas.microsoft.com/office/drawing/2014/main" id="{EA1FEB37-6E2D-EB44-BA0B-D6B593C3F075}"/>
              </a:ext>
            </a:extLst>
          </p:cNvPr>
          <p:cNvSpPr txBox="1"/>
          <p:nvPr/>
        </p:nvSpPr>
        <p:spPr>
          <a:xfrm>
            <a:off x="326162" y="4898165"/>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参数非参数</a:t>
            </a:r>
            <a:r>
              <a:rPr kumimoji="1" lang="en-US" altLang="zh-CN" sz="1000" dirty="0">
                <a:solidFill>
                  <a:schemeClr val="accent2"/>
                </a:solidFill>
                <a:latin typeface="Songti SC" panose="02010600040101010101" pitchFamily="2" charset="-122"/>
                <a:ea typeface="Songti SC" panose="02010600040101010101" pitchFamily="2" charset="-122"/>
              </a:rPr>
              <a:t>+</a:t>
            </a:r>
            <a:r>
              <a:rPr kumimoji="1" lang="zh-CN" altLang="en-US" sz="1000" dirty="0">
                <a:solidFill>
                  <a:schemeClr val="accent2"/>
                </a:solidFill>
                <a:latin typeface="Songti SC" panose="02010600040101010101" pitchFamily="2" charset="-122"/>
                <a:ea typeface="Songti SC" panose="02010600040101010101" pitchFamily="2" charset="-122"/>
              </a:rPr>
              <a:t>频率贝叶斯角度</a:t>
            </a:r>
          </a:p>
        </p:txBody>
      </p:sp>
      <p:sp>
        <p:nvSpPr>
          <p:cNvPr id="48" name="文本框 47">
            <a:extLst>
              <a:ext uri="{FF2B5EF4-FFF2-40B4-BE49-F238E27FC236}">
                <a16:creationId xmlns:a16="http://schemas.microsoft.com/office/drawing/2014/main" id="{258F213C-0771-8443-9E4F-F0DE3BDCB620}"/>
              </a:ext>
            </a:extLst>
          </p:cNvPr>
          <p:cNvSpPr txBox="1"/>
          <p:nvPr/>
        </p:nvSpPr>
        <p:spPr>
          <a:xfrm>
            <a:off x="704650" y="5676700"/>
            <a:ext cx="1443781"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讲理论，不会讲推导</a:t>
            </a:r>
          </a:p>
        </p:txBody>
      </p:sp>
      <p:sp>
        <p:nvSpPr>
          <p:cNvPr id="49" name="文本框 48">
            <a:extLst>
              <a:ext uri="{FF2B5EF4-FFF2-40B4-BE49-F238E27FC236}">
                <a16:creationId xmlns:a16="http://schemas.microsoft.com/office/drawing/2014/main" id="{B074A57C-D739-BA46-928A-A32CB3546D0B}"/>
              </a:ext>
            </a:extLst>
          </p:cNvPr>
          <p:cNvSpPr txBox="1"/>
          <p:nvPr/>
        </p:nvSpPr>
        <p:spPr>
          <a:xfrm>
            <a:off x="3861033" y="2058644"/>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统计角度</a:t>
            </a:r>
          </a:p>
        </p:txBody>
      </p:sp>
      <p:sp>
        <p:nvSpPr>
          <p:cNvPr id="50" name="文本框 49">
            <a:extLst>
              <a:ext uri="{FF2B5EF4-FFF2-40B4-BE49-F238E27FC236}">
                <a16:creationId xmlns:a16="http://schemas.microsoft.com/office/drawing/2014/main" id="{DC8C727C-0C9B-9541-915C-B1DAFCD9B630}"/>
              </a:ext>
            </a:extLst>
          </p:cNvPr>
          <p:cNvSpPr txBox="1"/>
          <p:nvPr/>
        </p:nvSpPr>
        <p:spPr>
          <a:xfrm>
            <a:off x="4942220" y="3164392"/>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贝叶斯角度</a:t>
            </a:r>
          </a:p>
        </p:txBody>
      </p:sp>
      <p:sp>
        <p:nvSpPr>
          <p:cNvPr id="51" name="文本框 50">
            <a:extLst>
              <a:ext uri="{FF2B5EF4-FFF2-40B4-BE49-F238E27FC236}">
                <a16:creationId xmlns:a16="http://schemas.microsoft.com/office/drawing/2014/main" id="{17CF9B1E-6301-6145-AD1C-E26D7216F6F1}"/>
              </a:ext>
            </a:extLst>
          </p:cNvPr>
          <p:cNvSpPr txBox="1"/>
          <p:nvPr/>
        </p:nvSpPr>
        <p:spPr>
          <a:xfrm>
            <a:off x="4563350" y="6067480"/>
            <a:ext cx="1959418" cy="246221"/>
          </a:xfrm>
          <a:prstGeom prst="rect">
            <a:avLst/>
          </a:prstGeom>
          <a:noFill/>
        </p:spPr>
        <p:txBody>
          <a:bodyPr wrap="square" rtlCol="0">
            <a:spAutoFit/>
          </a:bodyPr>
          <a:lstStyle/>
          <a:p>
            <a:r>
              <a:rPr kumimoji="1" lang="en" altLang="zh-CN" sz="1000" dirty="0">
                <a:solidFill>
                  <a:schemeClr val="accent2"/>
                </a:solidFill>
                <a:latin typeface="Songti SC" panose="02010600040101010101" pitchFamily="2" charset="-122"/>
                <a:ea typeface="Songti SC" panose="02010600040101010101" pitchFamily="2" charset="-122"/>
              </a:rPr>
              <a:t>DL </a:t>
            </a:r>
            <a:r>
              <a:rPr kumimoji="1" lang="zh-CN" altLang="en-US" sz="1000" dirty="0">
                <a:solidFill>
                  <a:schemeClr val="accent2"/>
                </a:solidFill>
                <a:latin typeface="Songti SC" panose="02010600040101010101" pitchFamily="2" charset="-122"/>
                <a:ea typeface="Songti SC" panose="02010600040101010101" pitchFamily="2" charset="-122"/>
              </a:rPr>
              <a:t>应用角度</a:t>
            </a:r>
          </a:p>
        </p:txBody>
      </p:sp>
      <p:sp>
        <p:nvSpPr>
          <p:cNvPr id="52" name="文本框 51">
            <a:extLst>
              <a:ext uri="{FF2B5EF4-FFF2-40B4-BE49-F238E27FC236}">
                <a16:creationId xmlns:a16="http://schemas.microsoft.com/office/drawing/2014/main" id="{6627EEA5-57F9-0546-BADC-A754B08311E3}"/>
              </a:ext>
            </a:extLst>
          </p:cNvPr>
          <p:cNvSpPr txBox="1"/>
          <p:nvPr/>
        </p:nvSpPr>
        <p:spPr>
          <a:xfrm>
            <a:off x="5934218" y="2058644"/>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统计方法集大成的书</a:t>
            </a:r>
          </a:p>
        </p:txBody>
      </p:sp>
      <p:sp>
        <p:nvSpPr>
          <p:cNvPr id="53" name="文本框 52">
            <a:extLst>
              <a:ext uri="{FF2B5EF4-FFF2-40B4-BE49-F238E27FC236}">
                <a16:creationId xmlns:a16="http://schemas.microsoft.com/office/drawing/2014/main" id="{1C401C5B-7EE9-7E46-927C-F3E62D5ED31C}"/>
              </a:ext>
            </a:extLst>
          </p:cNvPr>
          <p:cNvSpPr txBox="1"/>
          <p:nvPr/>
        </p:nvSpPr>
        <p:spPr>
          <a:xfrm>
            <a:off x="7225499" y="3094188"/>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贝叶斯角度完整介绍</a:t>
            </a:r>
          </a:p>
        </p:txBody>
      </p:sp>
      <p:sp>
        <p:nvSpPr>
          <p:cNvPr id="54" name="文本框 53">
            <a:extLst>
              <a:ext uri="{FF2B5EF4-FFF2-40B4-BE49-F238E27FC236}">
                <a16:creationId xmlns:a16="http://schemas.microsoft.com/office/drawing/2014/main" id="{070D26B1-3FA2-6049-A3F9-74986D1F8BDB}"/>
              </a:ext>
            </a:extLst>
          </p:cNvPr>
          <p:cNvSpPr txBox="1"/>
          <p:nvPr/>
        </p:nvSpPr>
        <p:spPr>
          <a:xfrm>
            <a:off x="8042640" y="4786794"/>
            <a:ext cx="1959418" cy="246221"/>
          </a:xfrm>
          <a:prstGeom prst="rect">
            <a:avLst/>
          </a:prstGeom>
          <a:noFill/>
        </p:spPr>
        <p:txBody>
          <a:bodyPr wrap="square" rtlCol="0">
            <a:spAutoFit/>
          </a:bodyPr>
          <a:lstStyle/>
          <a:p>
            <a:r>
              <a:rPr kumimoji="1" lang="zh-CN" altLang="en-US" sz="1000" dirty="0">
                <a:solidFill>
                  <a:schemeClr val="accent2"/>
                </a:solidFill>
                <a:latin typeface="Songti SC" panose="02010600040101010101" pitchFamily="2" charset="-122"/>
                <a:ea typeface="Songti SC" panose="02010600040101010101" pitchFamily="2" charset="-122"/>
              </a:rPr>
              <a:t>大量数学推导</a:t>
            </a:r>
          </a:p>
        </p:txBody>
      </p:sp>
    </p:spTree>
    <p:extLst>
      <p:ext uri="{BB962C8B-B14F-4D97-AF65-F5344CB8AC3E}">
        <p14:creationId xmlns:p14="http://schemas.microsoft.com/office/powerpoint/2010/main" val="5438339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本课程的学习方法</a:t>
            </a:r>
          </a:p>
        </p:txBody>
      </p:sp>
      <p:sp>
        <p:nvSpPr>
          <p:cNvPr id="39" name="Text Placeholder 2">
            <a:extLst>
              <a:ext uri="{FF2B5EF4-FFF2-40B4-BE49-F238E27FC236}">
                <a16:creationId xmlns:a16="http://schemas.microsoft.com/office/drawing/2014/main" id="{5F531724-34BF-B64A-8CEC-A6CC12C34326}"/>
              </a:ext>
            </a:extLst>
          </p:cNvPr>
          <p:cNvSpPr txBox="1"/>
          <p:nvPr/>
        </p:nvSpPr>
        <p:spPr>
          <a:xfrm>
            <a:off x="787076" y="1768966"/>
            <a:ext cx="7558679" cy="400883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本课程是什么？</a:t>
            </a:r>
          </a:p>
          <a:p>
            <a:pPr lvl="1"/>
            <a:r>
              <a:rPr lang="zh-CN" altLang="en-US" sz="1400" dirty="0">
                <a:solidFill>
                  <a:srgbClr val="636D78"/>
                </a:solidFill>
                <a:latin typeface="Songti SC" panose="02010600040101010101" pitchFamily="2" charset="-122"/>
                <a:ea typeface="Songti SC" panose="02010600040101010101" pitchFamily="2" charset="-122"/>
              </a:rPr>
              <a:t>以 </a:t>
            </a:r>
            <a:r>
              <a:rPr lang="en-US" altLang="zh-CN" sz="1400" b="1" dirty="0">
                <a:solidFill>
                  <a:schemeClr val="accent2"/>
                </a:solidFill>
                <a:latin typeface="Songti SC" panose="02010600040101010101" pitchFamily="2" charset="-122"/>
                <a:ea typeface="Songti SC" panose="02010600040101010101" pitchFamily="2" charset="-122"/>
              </a:rPr>
              <a:t>PyTorch</a:t>
            </a:r>
            <a:r>
              <a:rPr lang="zh-CN" altLang="en-US" sz="1400" dirty="0">
                <a:solidFill>
                  <a:srgbClr val="636D78"/>
                </a:solidFill>
                <a:latin typeface="Songti SC" panose="02010600040101010101" pitchFamily="2" charset="-122"/>
                <a:ea typeface="Songti SC" panose="02010600040101010101" pitchFamily="2" charset="-122"/>
              </a:rPr>
              <a:t> 深度学习框架为基础，熟悉</a:t>
            </a:r>
            <a:r>
              <a:rPr lang="en-US" altLang="zh-CN" sz="1400" dirty="0">
                <a:solidFill>
                  <a:srgbClr val="636D78"/>
                </a:solidFill>
                <a:latin typeface="Songti SC" panose="02010600040101010101" pitchFamily="2" charset="-122"/>
                <a:ea typeface="Songti SC" panose="02010600040101010101" pitchFamily="2" charset="-122"/>
              </a:rPr>
              <a:t> PyTorch</a:t>
            </a:r>
            <a:r>
              <a:rPr lang="zh-CN" altLang="en-US" sz="1400" dirty="0">
                <a:solidFill>
                  <a:srgbClr val="636D78"/>
                </a:solidFill>
                <a:latin typeface="Songti SC" panose="02010600040101010101" pitchFamily="2" charset="-122"/>
                <a:ea typeface="Songti SC" panose="02010600040101010101" pitchFamily="2" charset="-122"/>
              </a:rPr>
              <a:t> 库的实用解析教程</a:t>
            </a:r>
            <a:endParaRPr lang="en-US" altLang="zh-CN" sz="1400" dirty="0">
              <a:solidFill>
                <a:srgbClr val="636D78"/>
              </a:solidFill>
              <a:latin typeface="Songti SC" panose="02010600040101010101" pitchFamily="2" charset="-122"/>
              <a:ea typeface="Songti SC"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课程内容将会充分结合深度学习基础知识与编程代码的实现</a:t>
            </a:r>
            <a:endParaRPr lang="en-US" altLang="zh-CN" sz="1400" dirty="0">
              <a:solidFill>
                <a:srgbClr val="636D78"/>
              </a:solidFill>
              <a:latin typeface="Songti SC" panose="02010600040101010101" pitchFamily="2" charset="-122"/>
              <a:ea typeface="Songti SC"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从 </a:t>
            </a:r>
            <a:r>
              <a:rPr lang="en-US" altLang="zh-CN" sz="1400" dirty="0">
                <a:solidFill>
                  <a:srgbClr val="636D78"/>
                </a:solidFill>
                <a:latin typeface="Songti SC" panose="02010600040101010101" pitchFamily="2" charset="-122"/>
                <a:ea typeface="Songti SC" panose="02010600040101010101" pitchFamily="2" charset="-122"/>
              </a:rPr>
              <a:t>Python </a:t>
            </a:r>
            <a:r>
              <a:rPr lang="zh-CN" altLang="en-US" sz="1400" dirty="0">
                <a:solidFill>
                  <a:srgbClr val="636D78"/>
                </a:solidFill>
                <a:latin typeface="Songti SC" panose="02010600040101010101" pitchFamily="2" charset="-122"/>
                <a:ea typeface="Songti SC" panose="02010600040101010101" pitchFamily="2" charset="-122"/>
              </a:rPr>
              <a:t>编程代码的实现角度去理解，一层一层拨开神经网络的面纱，将搞清楚数据在其中究竟是如何传递和处理为学习目标</a:t>
            </a:r>
            <a:endParaRPr lang="en-US" altLang="zh-CN" sz="1400" dirty="0">
              <a:solidFill>
                <a:srgbClr val="636D78"/>
              </a:solidFill>
              <a:latin typeface="Songti SC" panose="02010600040101010101" pitchFamily="2" charset="-122"/>
              <a:ea typeface="Songti SC"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适合从头到尾连贯的学习，关键和常用的知识点将会在课程中间反复地重复和强调</a:t>
            </a:r>
            <a:endParaRPr lang="en-US" altLang="zh-CN" sz="1400" dirty="0">
              <a:solidFill>
                <a:srgbClr val="636D78"/>
              </a:solidFill>
              <a:latin typeface="Songti SC" panose="02010600040101010101" pitchFamily="2" charset="-122"/>
              <a:ea typeface="Songti SC" panose="02010600040101010101" pitchFamily="2" charset="-122"/>
            </a:endParaRPr>
          </a:p>
          <a:p>
            <a:r>
              <a:rPr lang="zh-CN" altLang="en-US" sz="1600" b="1" dirty="0">
                <a:solidFill>
                  <a:srgbClr val="636D78"/>
                </a:solidFill>
                <a:latin typeface="Songti SC Black" panose="02010600040101010101" pitchFamily="2" charset="-122"/>
                <a:ea typeface="Songti SC Black" panose="02010600040101010101" pitchFamily="2" charset="-122"/>
              </a:rPr>
              <a:t>本课程不是什么？</a:t>
            </a:r>
            <a:endParaRPr lang="en-US" altLang="zh-CN" sz="1600" b="1" dirty="0">
              <a:solidFill>
                <a:srgbClr val="636D78"/>
              </a:solidFill>
              <a:latin typeface="Songti SC Black" panose="02010600040101010101" pitchFamily="2" charset="-122"/>
              <a:ea typeface="Songti SC Black"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不涉及机器学习理论和艰深的算法原理，忽略绝大多数无关紧要的数学细节，也尽量不扯任何生涩的专业术语。</a:t>
            </a:r>
            <a:endParaRPr lang="en-US" altLang="zh-CN" sz="1400" dirty="0">
              <a:solidFill>
                <a:srgbClr val="636D78"/>
              </a:solidFill>
              <a:latin typeface="Songti SC" panose="02010600040101010101" pitchFamily="2" charset="-122"/>
              <a:ea typeface="Songti SC" panose="02010600040101010101" pitchFamily="2" charset="-122"/>
            </a:endParaRPr>
          </a:p>
          <a:p>
            <a:r>
              <a:rPr lang="zh-CN" altLang="en-US" sz="1600" b="1" dirty="0">
                <a:solidFill>
                  <a:srgbClr val="636D78"/>
                </a:solidFill>
                <a:latin typeface="Songti SC Black" panose="02010600040101010101" pitchFamily="2" charset="-122"/>
                <a:ea typeface="Songti SC Black" panose="02010600040101010101" pitchFamily="2" charset="-122"/>
              </a:rPr>
              <a:t>强力</a:t>
            </a:r>
            <a:r>
              <a:rPr lang="zh-CN" altLang="en-US" sz="1600" dirty="0">
                <a:solidFill>
                  <a:schemeClr val="accent2"/>
                </a:solidFill>
                <a:latin typeface="Songti SC Black" panose="02010600040101010101" pitchFamily="2" charset="-122"/>
                <a:ea typeface="Songti SC Black" panose="02010600040101010101" pitchFamily="2" charset="-122"/>
              </a:rPr>
              <a:t>推荐</a:t>
            </a:r>
            <a:r>
              <a:rPr lang="zh-CN" altLang="en-US" sz="1600" b="1" dirty="0">
                <a:solidFill>
                  <a:srgbClr val="636D78"/>
                </a:solidFill>
                <a:latin typeface="Songti SC Black" panose="02010600040101010101" pitchFamily="2" charset="-122"/>
                <a:ea typeface="Songti SC Black" panose="02010600040101010101" pitchFamily="2" charset="-122"/>
              </a:rPr>
              <a:t>的学习方法：</a:t>
            </a:r>
            <a:endParaRPr lang="en-US" altLang="zh-CN" sz="1600" b="1" dirty="0">
              <a:solidFill>
                <a:srgbClr val="636D78"/>
              </a:solidFill>
              <a:latin typeface="Songti SC Black" panose="02010600040101010101" pitchFamily="2" charset="-122"/>
              <a:ea typeface="Songti SC Black"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课上专注地</a:t>
            </a:r>
            <a:r>
              <a:rPr lang="zh-CN" altLang="en-US" sz="1400" b="1" dirty="0">
                <a:solidFill>
                  <a:srgbClr val="636D78"/>
                </a:solidFill>
                <a:latin typeface="Songti SC" panose="02010600040101010101" pitchFamily="2" charset="-122"/>
                <a:ea typeface="Songti SC" panose="02010600040101010101" pitchFamily="2" charset="-122"/>
              </a:rPr>
              <a:t>听讲</a:t>
            </a:r>
            <a:r>
              <a:rPr lang="zh-CN" altLang="en-US" sz="1400" dirty="0">
                <a:solidFill>
                  <a:srgbClr val="636D78"/>
                </a:solidFill>
                <a:latin typeface="Songti SC" panose="02010600040101010101" pitchFamily="2" charset="-122"/>
                <a:ea typeface="Songti SC" panose="02010600040101010101" pitchFamily="2" charset="-122"/>
              </a:rPr>
              <a:t>，培养直觉和联觉</a:t>
            </a:r>
            <a:endParaRPr lang="en-US" altLang="zh-CN" sz="1400" dirty="0">
              <a:solidFill>
                <a:srgbClr val="636D78"/>
              </a:solidFill>
              <a:latin typeface="Songti SC" panose="02010600040101010101" pitchFamily="2" charset="-122"/>
              <a:ea typeface="Songti SC"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课下仔细的</a:t>
            </a:r>
            <a:r>
              <a:rPr lang="zh-CN" altLang="en-US" sz="1400" b="1" dirty="0">
                <a:solidFill>
                  <a:srgbClr val="636D78"/>
                </a:solidFill>
                <a:latin typeface="Songti SC" panose="02010600040101010101" pitchFamily="2" charset="-122"/>
                <a:ea typeface="Songti SC" panose="02010600040101010101" pitchFamily="2" charset="-122"/>
              </a:rPr>
              <a:t>笔记</a:t>
            </a:r>
            <a:r>
              <a:rPr lang="zh-CN" altLang="en-US" sz="1400" dirty="0">
                <a:solidFill>
                  <a:srgbClr val="636D78"/>
                </a:solidFill>
                <a:latin typeface="Songti SC" panose="02010600040101010101" pitchFamily="2" charset="-122"/>
                <a:ea typeface="Songti SC" panose="02010600040101010101" pitchFamily="2" charset="-122"/>
              </a:rPr>
              <a:t>，用自己的话总结（</a:t>
            </a:r>
            <a:r>
              <a:rPr lang="en-US" altLang="zh-CN" sz="1400" dirty="0">
                <a:solidFill>
                  <a:srgbClr val="636D78"/>
                </a:solidFill>
                <a:latin typeface="Songti SC" panose="02010600040101010101" pitchFamily="2" charset="-122"/>
                <a:ea typeface="Songti SC" panose="02010600040101010101" pitchFamily="2" charset="-122"/>
              </a:rPr>
              <a:t>Feynman</a:t>
            </a:r>
            <a:r>
              <a:rPr lang="zh-CN" altLang="en-US" sz="1400" dirty="0">
                <a:solidFill>
                  <a:srgbClr val="636D78"/>
                </a:solidFill>
                <a:latin typeface="Songti SC" panose="02010600040101010101" pitchFamily="2" charset="-122"/>
                <a:ea typeface="Songti SC" panose="02010600040101010101" pitchFamily="2" charset="-122"/>
              </a:rPr>
              <a:t> 方法，写技术博客）</a:t>
            </a:r>
            <a:endParaRPr lang="en-US" altLang="zh-CN" sz="1400" dirty="0">
              <a:solidFill>
                <a:srgbClr val="636D78"/>
              </a:solidFill>
              <a:latin typeface="Songti SC" panose="02010600040101010101" pitchFamily="2" charset="-122"/>
              <a:ea typeface="Songti SC" panose="02010600040101010101" pitchFamily="2" charset="-122"/>
            </a:endParaRPr>
          </a:p>
          <a:p>
            <a:pPr lvl="1"/>
            <a:r>
              <a:rPr lang="zh-CN" altLang="en-US" sz="1400" dirty="0">
                <a:solidFill>
                  <a:srgbClr val="636D78"/>
                </a:solidFill>
                <a:latin typeface="Songti SC" panose="02010600040101010101" pitchFamily="2" charset="-122"/>
                <a:ea typeface="Songti SC" panose="02010600040101010101" pitchFamily="2" charset="-122"/>
              </a:rPr>
              <a:t>要坚持每天</a:t>
            </a:r>
            <a:r>
              <a:rPr lang="zh-CN" altLang="en-US" sz="1400" b="1" dirty="0">
                <a:solidFill>
                  <a:schemeClr val="accent2"/>
                </a:solidFill>
                <a:latin typeface="Songti SC" panose="02010600040101010101" pitchFamily="2" charset="-122"/>
                <a:ea typeface="Songti SC" panose="02010600040101010101" pitchFamily="2" charset="-122"/>
              </a:rPr>
              <a:t>敲代码</a:t>
            </a:r>
            <a:r>
              <a:rPr lang="zh-CN" altLang="en-US" sz="1400" dirty="0">
                <a:solidFill>
                  <a:srgbClr val="636D78"/>
                </a:solidFill>
                <a:latin typeface="Songti SC" panose="02010600040101010101" pitchFamily="2" charset="-122"/>
                <a:ea typeface="Songti SC" panose="02010600040101010101" pitchFamily="2" charset="-122"/>
              </a:rPr>
              <a:t>！ </a:t>
            </a:r>
            <a:r>
              <a:rPr lang="en" altLang="zh-CN" sz="1400" dirty="0">
                <a:solidFill>
                  <a:srgbClr val="636D78"/>
                </a:solidFill>
                <a:latin typeface="Songti SC" panose="02010600040101010101" pitchFamily="2" charset="-122"/>
                <a:ea typeface="Songti SC" panose="02010600040101010101" pitchFamily="2" charset="-122"/>
              </a:rPr>
              <a:t>“</a:t>
            </a:r>
            <a:r>
              <a:rPr lang="en" altLang="zh-CN" sz="1400" i="1" dirty="0">
                <a:solidFill>
                  <a:srgbClr val="636D78"/>
                </a:solidFill>
                <a:latin typeface="Songti SC" panose="02010600040101010101" pitchFamily="2" charset="-122"/>
                <a:ea typeface="Songti SC" panose="02010600040101010101" pitchFamily="2" charset="-122"/>
              </a:rPr>
              <a:t>…everything became much clearer when I started </a:t>
            </a:r>
            <a:r>
              <a:rPr lang="en" altLang="zh-CN" sz="1400" i="1" dirty="0">
                <a:solidFill>
                  <a:schemeClr val="accent2"/>
                </a:solidFill>
                <a:latin typeface="Songti SC" panose="02010600040101010101" pitchFamily="2" charset="-122"/>
                <a:ea typeface="Songti SC" panose="02010600040101010101" pitchFamily="2" charset="-122"/>
              </a:rPr>
              <a:t>writing code</a:t>
            </a:r>
            <a:r>
              <a:rPr lang="en" altLang="zh-CN" sz="1400" i="1" dirty="0">
                <a:solidFill>
                  <a:srgbClr val="636D78"/>
                </a:solidFill>
                <a:latin typeface="Songti SC" panose="02010600040101010101" pitchFamily="2" charset="-122"/>
                <a:ea typeface="Songti SC" panose="02010600040101010101" pitchFamily="2" charset="-122"/>
              </a:rPr>
              <a:t>.</a:t>
            </a:r>
            <a:r>
              <a:rPr lang="en" altLang="zh-CN" sz="1400" dirty="0">
                <a:solidFill>
                  <a:srgbClr val="636D78"/>
                </a:solidFill>
                <a:latin typeface="Songti SC" panose="02010600040101010101" pitchFamily="2" charset="-122"/>
                <a:ea typeface="Songti SC" panose="02010600040101010101" pitchFamily="2" charset="-122"/>
              </a:rPr>
              <a:t>”</a:t>
            </a:r>
          </a:p>
          <a:p>
            <a:pPr lvl="1"/>
            <a:r>
              <a:rPr lang="zh-CN" altLang="en-US" sz="1400" dirty="0">
                <a:solidFill>
                  <a:srgbClr val="636D78"/>
                </a:solidFill>
                <a:latin typeface="Songti SC" panose="02010600040101010101" pitchFamily="2" charset="-122"/>
                <a:ea typeface="Songti SC" panose="02010600040101010101" pitchFamily="2" charset="-122"/>
              </a:rPr>
              <a:t>学会上下求索，寻找答案的技能（下一讲）</a:t>
            </a:r>
            <a:endParaRPr lang="en-US" altLang="zh-CN" sz="14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F9903554-4B80-0E40-B24A-36AD8A50BA0E}"/>
              </a:ext>
            </a:extLst>
          </p:cNvPr>
          <p:cNvPicPr>
            <a:picLocks noChangeAspect="1"/>
          </p:cNvPicPr>
          <p:nvPr/>
        </p:nvPicPr>
        <p:blipFill rotWithShape="1">
          <a:blip r:embed="rId2"/>
          <a:srcRect l="39608" t="4197" r="-49" b="25791"/>
          <a:stretch/>
        </p:blipFill>
        <p:spPr>
          <a:xfrm>
            <a:off x="8220166" y="468619"/>
            <a:ext cx="3308251" cy="2011885"/>
          </a:xfrm>
          <a:prstGeom prst="rect">
            <a:avLst/>
          </a:prstGeom>
        </p:spPr>
      </p:pic>
    </p:spTree>
    <p:extLst>
      <p:ext uri="{BB962C8B-B14F-4D97-AF65-F5344CB8AC3E}">
        <p14:creationId xmlns:p14="http://schemas.microsoft.com/office/powerpoint/2010/main" val="41441429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2FE9FA9-2E59-0D46-84B7-DC5D5679D2DD}"/>
              </a:ext>
            </a:extLst>
          </p:cNvPr>
          <p:cNvGrpSpPr/>
          <p:nvPr/>
        </p:nvGrpSpPr>
        <p:grpSpPr>
          <a:xfrm rot="2220000">
            <a:off x="4227830" y="2580005"/>
            <a:ext cx="991235" cy="735330"/>
            <a:chOff x="4362411" y="1436839"/>
            <a:chExt cx="5202504" cy="4484918"/>
          </a:xfrm>
        </p:grpSpPr>
        <p:sp>
          <p:nvSpPr>
            <p:cNvPr id="8" name="等腰三角形 14">
              <a:extLst>
                <a:ext uri="{FF2B5EF4-FFF2-40B4-BE49-F238E27FC236}">
                  <a16:creationId xmlns:a16="http://schemas.microsoft.com/office/drawing/2014/main" id="{1C6AF1E1-24E9-5340-B55A-6819FE303788}"/>
                </a:ext>
              </a:extLst>
            </p:cNvPr>
            <p:cNvSpPr/>
            <p:nvPr/>
          </p:nvSpPr>
          <p:spPr>
            <a:xfrm rot="10800000">
              <a:off x="4362411" y="1436839"/>
              <a:ext cx="5202504" cy="4484918"/>
            </a:xfrm>
            <a:prstGeom prst="triangle">
              <a:avLst/>
            </a:prstGeom>
            <a:noFill/>
            <a:ln w="19050">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2">
              <a:extLst>
                <a:ext uri="{FF2B5EF4-FFF2-40B4-BE49-F238E27FC236}">
                  <a16:creationId xmlns:a16="http://schemas.microsoft.com/office/drawing/2014/main" id="{A021C3B8-4D7A-194B-A353-7AE3F91F81D6}"/>
                </a:ext>
              </a:extLst>
            </p:cNvPr>
            <p:cNvSpPr/>
            <p:nvPr/>
          </p:nvSpPr>
          <p:spPr>
            <a:xfrm rot="10800000">
              <a:off x="4362411" y="1960707"/>
              <a:ext cx="5202504" cy="3961050"/>
            </a:xfrm>
            <a:prstGeom prst="triangle">
              <a:avLst/>
            </a:prstGeom>
            <a:noFill/>
            <a:ln w="12700">
              <a:solidFill>
                <a:srgbClr val="FFC20F">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38">
              <a:extLst>
                <a:ext uri="{FF2B5EF4-FFF2-40B4-BE49-F238E27FC236}">
                  <a16:creationId xmlns:a16="http://schemas.microsoft.com/office/drawing/2014/main" id="{D704A390-420F-1C40-9ABA-E70E4E1D558B}"/>
                </a:ext>
              </a:extLst>
            </p:cNvPr>
            <p:cNvSpPr/>
            <p:nvPr/>
          </p:nvSpPr>
          <p:spPr>
            <a:xfrm rot="10800000">
              <a:off x="4362411" y="1816570"/>
              <a:ext cx="5202504" cy="3961050"/>
            </a:xfrm>
            <a:prstGeom prst="triangle">
              <a:avLst/>
            </a:prstGeom>
            <a:noFill/>
            <a:ln w="12700">
              <a:solidFill>
                <a:srgbClr val="FFC20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39">
              <a:extLst>
                <a:ext uri="{FF2B5EF4-FFF2-40B4-BE49-F238E27FC236}">
                  <a16:creationId xmlns:a16="http://schemas.microsoft.com/office/drawing/2014/main" id="{FD709A90-A585-3A45-875A-C188FACC1BA1}"/>
                </a:ext>
              </a:extLst>
            </p:cNvPr>
            <p:cNvSpPr/>
            <p:nvPr/>
          </p:nvSpPr>
          <p:spPr>
            <a:xfrm rot="10800000">
              <a:off x="4362411" y="1663444"/>
              <a:ext cx="5202504" cy="3961050"/>
            </a:xfrm>
            <a:prstGeom prst="triangle">
              <a:avLst/>
            </a:prstGeom>
            <a:noFill/>
            <a:ln w="12700">
              <a:solidFill>
                <a:srgbClr val="FFC20F">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等腰三角形 40">
            <a:extLst>
              <a:ext uri="{FF2B5EF4-FFF2-40B4-BE49-F238E27FC236}">
                <a16:creationId xmlns:a16="http://schemas.microsoft.com/office/drawing/2014/main" id="{4D339AFF-3437-E94A-AF52-A79AF951CD3B}"/>
              </a:ext>
            </a:extLst>
          </p:cNvPr>
          <p:cNvSpPr/>
          <p:nvPr/>
        </p:nvSpPr>
        <p:spPr>
          <a:xfrm rot="13020000">
            <a:off x="4215130" y="2585720"/>
            <a:ext cx="991235" cy="649605"/>
          </a:xfrm>
          <a:prstGeom prst="triangle">
            <a:avLst/>
          </a:prstGeom>
          <a:noFill/>
          <a:ln w="12700">
            <a:solidFill>
              <a:srgbClr val="FFC20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9">
            <a:extLst>
              <a:ext uri="{FF2B5EF4-FFF2-40B4-BE49-F238E27FC236}">
                <a16:creationId xmlns:a16="http://schemas.microsoft.com/office/drawing/2014/main" id="{BCD1258B-36B7-344B-8798-C73160B94873}"/>
              </a:ext>
            </a:extLst>
          </p:cNvPr>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14" name="等腰三角形 20">
            <a:extLst>
              <a:ext uri="{FF2B5EF4-FFF2-40B4-BE49-F238E27FC236}">
                <a16:creationId xmlns:a16="http://schemas.microsoft.com/office/drawing/2014/main" id="{5CC8E65F-818C-F94F-BB01-31A56ABDB09E}"/>
              </a:ext>
            </a:extLst>
          </p:cNvPr>
          <p:cNvSpPr/>
          <p:nvPr/>
        </p:nvSpPr>
        <p:spPr>
          <a:xfrm rot="8598772">
            <a:off x="9565081" y="4108353"/>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15" name="等腰三角形 21">
            <a:extLst>
              <a:ext uri="{FF2B5EF4-FFF2-40B4-BE49-F238E27FC236}">
                <a16:creationId xmlns:a16="http://schemas.microsoft.com/office/drawing/2014/main" id="{EEF12DFF-2757-EF46-9502-C91E6C9113A9}"/>
              </a:ext>
            </a:extLst>
          </p:cNvPr>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nvGrpSpPr>
          <p:cNvPr id="16" name="组合 15">
            <a:extLst>
              <a:ext uri="{FF2B5EF4-FFF2-40B4-BE49-F238E27FC236}">
                <a16:creationId xmlns:a16="http://schemas.microsoft.com/office/drawing/2014/main" id="{5785CDAD-1EA1-7549-A4E5-0B750CEC090E}"/>
              </a:ext>
            </a:extLst>
          </p:cNvPr>
          <p:cNvGrpSpPr/>
          <p:nvPr/>
        </p:nvGrpSpPr>
        <p:grpSpPr>
          <a:xfrm rot="7938589">
            <a:off x="9125099" y="3676009"/>
            <a:ext cx="1368693" cy="1257291"/>
            <a:chOff x="1145739" y="762009"/>
            <a:chExt cx="1001675" cy="920146"/>
          </a:xfrm>
        </p:grpSpPr>
        <p:sp>
          <p:nvSpPr>
            <p:cNvPr id="17" name="等腰三角形 47">
              <a:extLst>
                <a:ext uri="{FF2B5EF4-FFF2-40B4-BE49-F238E27FC236}">
                  <a16:creationId xmlns:a16="http://schemas.microsoft.com/office/drawing/2014/main" id="{04C59367-36CA-4E4D-ADB3-66E7B66F840C}"/>
                </a:ext>
              </a:extLst>
            </p:cNvPr>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18" name="椭圆 17">
              <a:extLst>
                <a:ext uri="{FF2B5EF4-FFF2-40B4-BE49-F238E27FC236}">
                  <a16:creationId xmlns:a16="http://schemas.microsoft.com/office/drawing/2014/main" id="{1A24F492-54C3-514A-8FCB-A7FA59E5AAF3}"/>
                </a:ext>
              </a:extLst>
            </p:cNvPr>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D97D541-026C-1247-9B98-660AD46D97AC}"/>
                </a:ext>
              </a:extLst>
            </p:cNvPr>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764BA71-1FE9-B34C-81FA-B12FE6EDD8A4}"/>
                </a:ext>
              </a:extLst>
            </p:cNvPr>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289EA279-A485-D243-9D5A-421F598EAD80}"/>
              </a:ext>
            </a:extLst>
          </p:cNvPr>
          <p:cNvGrpSpPr/>
          <p:nvPr/>
        </p:nvGrpSpPr>
        <p:grpSpPr>
          <a:xfrm rot="13953573">
            <a:off x="1087530" y="4087760"/>
            <a:ext cx="848663" cy="779588"/>
            <a:chOff x="1145739" y="762009"/>
            <a:chExt cx="1001675" cy="920146"/>
          </a:xfrm>
        </p:grpSpPr>
        <p:sp>
          <p:nvSpPr>
            <p:cNvPr id="22" name="等腰三角形 34">
              <a:extLst>
                <a:ext uri="{FF2B5EF4-FFF2-40B4-BE49-F238E27FC236}">
                  <a16:creationId xmlns:a16="http://schemas.microsoft.com/office/drawing/2014/main" id="{403C16BA-AAE0-4545-81BE-30DE0485737A}"/>
                </a:ext>
              </a:extLst>
            </p:cNvPr>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3" name="椭圆 22">
              <a:extLst>
                <a:ext uri="{FF2B5EF4-FFF2-40B4-BE49-F238E27FC236}">
                  <a16:creationId xmlns:a16="http://schemas.microsoft.com/office/drawing/2014/main" id="{24FD9E3B-8300-0A47-912B-DEC05B32BCFD}"/>
                </a:ext>
              </a:extLst>
            </p:cNvPr>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4A6BEB8-4206-644B-A75D-815195CFC1A6}"/>
                </a:ext>
              </a:extLst>
            </p:cNvPr>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972B5D8-7B22-904E-B74E-E51B2F21E10E}"/>
                </a:ext>
              </a:extLst>
            </p:cNvPr>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AD2B08D3-0903-5343-B662-54F64C015797}"/>
              </a:ext>
            </a:extLst>
          </p:cNvPr>
          <p:cNvGrpSpPr/>
          <p:nvPr/>
        </p:nvGrpSpPr>
        <p:grpSpPr>
          <a:xfrm>
            <a:off x="808830" y="893682"/>
            <a:ext cx="3097451" cy="2152130"/>
            <a:chOff x="912737" y="565770"/>
            <a:chExt cx="3097450" cy="2152130"/>
          </a:xfrm>
        </p:grpSpPr>
        <p:sp>
          <p:nvSpPr>
            <p:cNvPr id="27" name="等腰三角形 16">
              <a:extLst>
                <a:ext uri="{FF2B5EF4-FFF2-40B4-BE49-F238E27FC236}">
                  <a16:creationId xmlns:a16="http://schemas.microsoft.com/office/drawing/2014/main" id="{7991B792-62EA-824A-B25E-162C79DC0BC8}"/>
                </a:ext>
              </a:extLst>
            </p:cNvPr>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8" name="等腰三角形 17">
              <a:extLst>
                <a:ext uri="{FF2B5EF4-FFF2-40B4-BE49-F238E27FC236}">
                  <a16:creationId xmlns:a16="http://schemas.microsoft.com/office/drawing/2014/main" id="{309DC7C2-EE0F-0C4E-8F29-6D07CE1090B1}"/>
                </a:ext>
              </a:extLst>
            </p:cNvPr>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9" name="等腰三角形 18">
              <a:extLst>
                <a:ext uri="{FF2B5EF4-FFF2-40B4-BE49-F238E27FC236}">
                  <a16:creationId xmlns:a16="http://schemas.microsoft.com/office/drawing/2014/main" id="{9E9E4EDA-E570-A14F-BEDA-79F02B1A650E}"/>
                </a:ext>
              </a:extLst>
            </p:cNvPr>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0" name="等腰三角形 11">
              <a:extLst>
                <a:ext uri="{FF2B5EF4-FFF2-40B4-BE49-F238E27FC236}">
                  <a16:creationId xmlns:a16="http://schemas.microsoft.com/office/drawing/2014/main" id="{01DE3F3E-6D59-8D47-B91B-31614447DEBF}"/>
                </a:ext>
              </a:extLst>
            </p:cNvPr>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1" name="等腰三角形 23">
              <a:extLst>
                <a:ext uri="{FF2B5EF4-FFF2-40B4-BE49-F238E27FC236}">
                  <a16:creationId xmlns:a16="http://schemas.microsoft.com/office/drawing/2014/main" id="{F4D2946F-9B31-A247-AAB4-A6E703DBA472}"/>
                </a:ext>
              </a:extLst>
            </p:cNvPr>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2" name="椭圆 31">
              <a:extLst>
                <a:ext uri="{FF2B5EF4-FFF2-40B4-BE49-F238E27FC236}">
                  <a16:creationId xmlns:a16="http://schemas.microsoft.com/office/drawing/2014/main" id="{41A9CFCD-0DED-2F49-9114-6E5C3162646F}"/>
                </a:ext>
              </a:extLst>
            </p:cNvPr>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9578036-C4F2-4D41-B744-AAD40AB02A62}"/>
                </a:ext>
              </a:extLst>
            </p:cNvPr>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225F6BF-FFE4-5A40-9CBE-37D2911F8BAB}"/>
                </a:ext>
              </a:extLst>
            </p:cNvPr>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6DE3A88B-2B89-4349-9B05-460292ACD315}"/>
                </a:ext>
              </a:extLst>
            </p:cNvPr>
            <p:cNvGrpSpPr/>
            <p:nvPr/>
          </p:nvGrpSpPr>
          <p:grpSpPr>
            <a:xfrm rot="8977127">
              <a:off x="3563479" y="1987179"/>
              <a:ext cx="446708" cy="334617"/>
              <a:chOff x="2822785" y="1265179"/>
              <a:chExt cx="930073" cy="696693"/>
            </a:xfrm>
          </p:grpSpPr>
          <p:sp>
            <p:nvSpPr>
              <p:cNvPr id="36" name="等腰三角形 75">
                <a:extLst>
                  <a:ext uri="{FF2B5EF4-FFF2-40B4-BE49-F238E27FC236}">
                    <a16:creationId xmlns:a16="http://schemas.microsoft.com/office/drawing/2014/main" id="{1129A7CA-F367-B44C-A8CB-116DED5553C9}"/>
                  </a:ext>
                </a:extLst>
              </p:cNvPr>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7" name="等腰三角形 77">
                <a:extLst>
                  <a:ext uri="{FF2B5EF4-FFF2-40B4-BE49-F238E27FC236}">
                    <a16:creationId xmlns:a16="http://schemas.microsoft.com/office/drawing/2014/main" id="{EC3685DD-8CB4-F945-9EB2-F8B6954C4D9B}"/>
                  </a:ext>
                </a:extLst>
              </p:cNvPr>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sp>
        <p:nvSpPr>
          <p:cNvPr id="2" name="Title 1">
            <a:extLst>
              <a:ext uri="{FF2B5EF4-FFF2-40B4-BE49-F238E27FC236}">
                <a16:creationId xmlns:a16="http://schemas.microsoft.com/office/drawing/2014/main" id="{4A2CBBEE-79AA-0742-9F02-4340E1D9CC90}"/>
              </a:ext>
            </a:extLst>
          </p:cNvPr>
          <p:cNvSpPr txBox="1">
            <a:spLocks/>
          </p:cNvSpPr>
          <p:nvPr/>
        </p:nvSpPr>
        <p:spPr>
          <a:xfrm>
            <a:off x="723416" y="2857973"/>
            <a:ext cx="10874415"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dirty="0">
                <a:solidFill>
                  <a:srgbClr val="494C4F"/>
                </a:solidFill>
                <a:latin typeface="+mj-ea"/>
              </a:rPr>
              <a:t>谢谢大家</a:t>
            </a:r>
            <a:endParaRPr lang="en-US" altLang="zh-CN" sz="6000" dirty="0">
              <a:solidFill>
                <a:srgbClr val="494C4F"/>
              </a:solidFill>
              <a:latin typeface="+mj-ea"/>
            </a:endParaRPr>
          </a:p>
        </p:txBody>
      </p:sp>
      <p:grpSp>
        <p:nvGrpSpPr>
          <p:cNvPr id="4" name="Group 6">
            <a:extLst>
              <a:ext uri="{FF2B5EF4-FFF2-40B4-BE49-F238E27FC236}">
                <a16:creationId xmlns:a16="http://schemas.microsoft.com/office/drawing/2014/main" id="{43630D63-EBB5-AD48-8025-08EA2966AD41}"/>
              </a:ext>
            </a:extLst>
          </p:cNvPr>
          <p:cNvGrpSpPr>
            <a:grpSpLocks noChangeAspect="1"/>
          </p:cNvGrpSpPr>
          <p:nvPr/>
        </p:nvGrpSpPr>
        <p:grpSpPr>
          <a:xfrm>
            <a:off x="641141" y="4911539"/>
            <a:ext cx="1216805" cy="1216805"/>
            <a:chOff x="769526" y="1498605"/>
            <a:chExt cx="2866370" cy="2866370"/>
          </a:xfrm>
        </p:grpSpPr>
        <p:sp>
          <p:nvSpPr>
            <p:cNvPr id="5" name="Oval 10">
              <a:extLst>
                <a:ext uri="{FF2B5EF4-FFF2-40B4-BE49-F238E27FC236}">
                  <a16:creationId xmlns:a16="http://schemas.microsoft.com/office/drawing/2014/main" id="{EB19CD59-1446-AA4C-A79D-6A830ED09FC6}"/>
                </a:ext>
              </a:extLst>
            </p:cNvPr>
            <p:cNvSpPr/>
            <p:nvPr userDrawn="1"/>
          </p:nvSpPr>
          <p:spPr>
            <a:xfrm>
              <a:off x="769526" y="1498605"/>
              <a:ext cx="2866370" cy="286637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989D80-9BD2-6646-BBB7-57D181F50C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271" y="1827527"/>
              <a:ext cx="2733632" cy="2203052"/>
            </a:xfrm>
            <a:prstGeom prst="rect">
              <a:avLst/>
            </a:prstGeom>
          </p:spPr>
        </p:pic>
      </p:grpSp>
    </p:spTree>
    <p:extLst>
      <p:ext uri="{BB962C8B-B14F-4D97-AF65-F5344CB8AC3E}">
        <p14:creationId xmlns:p14="http://schemas.microsoft.com/office/powerpoint/2010/main" val="14102661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深度学习技术的起源</a:t>
            </a:r>
          </a:p>
        </p:txBody>
      </p:sp>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29" name="Text Placeholder 2"/>
          <p:cNvSpPr txBox="1"/>
          <p:nvPr/>
        </p:nvSpPr>
        <p:spPr>
          <a:xfrm>
            <a:off x="787078" y="1919692"/>
            <a:ext cx="7558678" cy="3510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机器学习</a:t>
            </a:r>
            <a:r>
              <a:rPr lang="en-US" altLang="zh-CN" sz="1600" dirty="0">
                <a:solidFill>
                  <a:srgbClr val="636D78"/>
                </a:solidFill>
                <a:latin typeface="Songti SC" panose="02010600040101010101" pitchFamily="2" charset="-122"/>
                <a:ea typeface="Songti SC" panose="02010600040101010101" pitchFamily="2" charset="-122"/>
              </a:rPr>
              <a:t>:</a:t>
            </a:r>
            <a:r>
              <a:rPr lang="zh-CN" altLang="en-US" sz="1600" dirty="0">
                <a:solidFill>
                  <a:srgbClr val="636D78"/>
                </a:solidFill>
                <a:latin typeface="Songti SC" panose="02010600040101010101" pitchFamily="2" charset="-122"/>
                <a:ea typeface="Songti SC" panose="02010600040101010101" pitchFamily="2" charset="-122"/>
              </a:rPr>
              <a:t> 人工智能的一个重要学科分支，多领域交叉学科</a:t>
            </a:r>
            <a:endParaRPr lang="en-US" altLang="zh-CN" sz="1600" dirty="0">
              <a:solidFill>
                <a:srgbClr val="636D78"/>
              </a:solidFill>
              <a:latin typeface="Songti SC" panose="02010600040101010101" pitchFamily="2" charset="-122"/>
              <a:ea typeface="Songti SC" panose="02010600040101010101" pitchFamily="2" charset="-122"/>
            </a:endParaRPr>
          </a:p>
          <a:p>
            <a:r>
              <a:rPr lang="zh-CN" altLang="en-US" sz="1600" b="1" dirty="0">
                <a:solidFill>
                  <a:srgbClr val="636D78"/>
                </a:solidFill>
                <a:latin typeface="Songti SC Black" panose="02010600040101010101" pitchFamily="2" charset="-122"/>
                <a:ea typeface="Songti SC Black" panose="02010600040101010101" pitchFamily="2" charset="-122"/>
              </a:rPr>
              <a:t>数据驱动</a:t>
            </a:r>
            <a:r>
              <a:rPr lang="en-US" altLang="zh-CN" sz="1600" dirty="0">
                <a:solidFill>
                  <a:srgbClr val="636D78"/>
                </a:solidFill>
                <a:latin typeface="Songti SC" panose="02010600040101010101" pitchFamily="2" charset="-122"/>
                <a:ea typeface="Songti SC" panose="02010600040101010101" pitchFamily="2" charset="-122"/>
              </a:rPr>
              <a:t>:</a:t>
            </a:r>
            <a:r>
              <a:rPr lang="zh-CN" altLang="en-US" sz="1600" dirty="0">
                <a:solidFill>
                  <a:srgbClr val="636D78"/>
                </a:solidFill>
                <a:latin typeface="Songti SC" panose="02010600040101010101" pitchFamily="2" charset="-122"/>
                <a:ea typeface="Songti SC" panose="02010600040101010101" pitchFamily="2" charset="-122"/>
              </a:rPr>
              <a:t> 在数据上通过算法总结规律模式，应用在新数据上</a:t>
            </a:r>
            <a:endParaRPr lang="en-US" sz="1600" dirty="0">
              <a:solidFill>
                <a:srgbClr val="636D78"/>
              </a:solidFill>
              <a:latin typeface="Songti SC" panose="02010600040101010101" pitchFamily="2" charset="-122"/>
              <a:ea typeface="Songti SC" panose="02010600040101010101" pitchFamily="2" charset="-122"/>
            </a:endParaRPr>
          </a:p>
        </p:txBody>
      </p:sp>
      <p:pic>
        <p:nvPicPr>
          <p:cNvPr id="3" name="图片 2">
            <a:extLst>
              <a:ext uri="{FF2B5EF4-FFF2-40B4-BE49-F238E27FC236}">
                <a16:creationId xmlns:a16="http://schemas.microsoft.com/office/drawing/2014/main" id="{97FB211D-8761-5A40-915E-38D140E8DF88}"/>
              </a:ext>
            </a:extLst>
          </p:cNvPr>
          <p:cNvPicPr>
            <a:picLocks noChangeAspect="1"/>
          </p:cNvPicPr>
          <p:nvPr/>
        </p:nvPicPr>
        <p:blipFill>
          <a:blip r:embed="rId2"/>
          <a:stretch>
            <a:fillRect/>
          </a:stretch>
        </p:blipFill>
        <p:spPr>
          <a:xfrm>
            <a:off x="485827" y="3145297"/>
            <a:ext cx="6292740" cy="2413906"/>
          </a:xfrm>
          <a:prstGeom prst="rect">
            <a:avLst/>
          </a:prstGeom>
        </p:spPr>
      </p:pic>
      <p:pic>
        <p:nvPicPr>
          <p:cNvPr id="5" name="图片 4">
            <a:extLst>
              <a:ext uri="{FF2B5EF4-FFF2-40B4-BE49-F238E27FC236}">
                <a16:creationId xmlns:a16="http://schemas.microsoft.com/office/drawing/2014/main" id="{267334CD-EC39-1147-BBFC-96C567C0F805}"/>
              </a:ext>
            </a:extLst>
          </p:cNvPr>
          <p:cNvPicPr>
            <a:picLocks noChangeAspect="1"/>
          </p:cNvPicPr>
          <p:nvPr/>
        </p:nvPicPr>
        <p:blipFill>
          <a:blip r:embed="rId3"/>
          <a:stretch>
            <a:fillRect/>
          </a:stretch>
        </p:blipFill>
        <p:spPr>
          <a:xfrm>
            <a:off x="6548542" y="2898742"/>
            <a:ext cx="5242073" cy="2993300"/>
          </a:xfrm>
          <a:prstGeom prst="rect">
            <a:avLst/>
          </a:prstGeom>
        </p:spPr>
      </p:pic>
      <p:sp>
        <p:nvSpPr>
          <p:cNvPr id="6" name="矩形 5">
            <a:extLst>
              <a:ext uri="{FF2B5EF4-FFF2-40B4-BE49-F238E27FC236}">
                <a16:creationId xmlns:a16="http://schemas.microsoft.com/office/drawing/2014/main" id="{53E51649-6BFC-8445-A235-E062F513EA1D}"/>
              </a:ext>
            </a:extLst>
          </p:cNvPr>
          <p:cNvSpPr/>
          <p:nvPr/>
        </p:nvSpPr>
        <p:spPr>
          <a:xfrm>
            <a:off x="3858743" y="5536490"/>
            <a:ext cx="2468946" cy="246221"/>
          </a:xfrm>
          <a:prstGeom prst="rect">
            <a:avLst/>
          </a:prstGeom>
        </p:spPr>
        <p:txBody>
          <a:bodyPr wrap="none">
            <a:spAutoFit/>
          </a:bodyPr>
          <a:lstStyle/>
          <a:p>
            <a:r>
              <a:rPr lang="en" altLang="zh-CN" sz="1000" dirty="0">
                <a:solidFill>
                  <a:srgbClr val="646D78"/>
                </a:solidFill>
                <a:latin typeface="arial" panose="020B0604020202020204" pitchFamily="34" charset="0"/>
              </a:rPr>
              <a:t>Knowledge Discovery in Database, KDD</a:t>
            </a:r>
            <a:endParaRPr lang="zh-CN" altLang="en-US" sz="1000" dirty="0">
              <a:solidFill>
                <a:srgbClr val="646D78"/>
              </a:solidFill>
            </a:endParaRPr>
          </a:p>
        </p:txBody>
      </p:sp>
    </p:spTree>
    <p:extLst>
      <p:ext uri="{BB962C8B-B14F-4D97-AF65-F5344CB8AC3E}">
        <p14:creationId xmlns:p14="http://schemas.microsoft.com/office/powerpoint/2010/main" val="293640932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118">
            <a:extLst>
              <a:ext uri="{FF2B5EF4-FFF2-40B4-BE49-F238E27FC236}">
                <a16:creationId xmlns:a16="http://schemas.microsoft.com/office/drawing/2014/main" id="{9A41539A-5751-AF44-946B-19A3702CC83E}"/>
              </a:ext>
            </a:extLst>
          </p:cNvPr>
          <p:cNvPicPr>
            <a:picLocks noChangeAspect="1"/>
          </p:cNvPicPr>
          <p:nvPr/>
        </p:nvPicPr>
        <p:blipFill>
          <a:blip r:embed="rId2"/>
          <a:stretch>
            <a:fillRect/>
          </a:stretch>
        </p:blipFill>
        <p:spPr>
          <a:xfrm>
            <a:off x="6723335" y="1509273"/>
            <a:ext cx="972832" cy="639597"/>
          </a:xfrm>
          <a:prstGeom prst="rect">
            <a:avLst/>
          </a:prstGeom>
        </p:spPr>
      </p:pic>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29" name="Text Placeholder 2"/>
          <p:cNvSpPr txBox="1"/>
          <p:nvPr/>
        </p:nvSpPr>
        <p:spPr>
          <a:xfrm>
            <a:off x="787077" y="1788910"/>
            <a:ext cx="7558678" cy="51607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人工智能发展标志事件</a:t>
            </a:r>
            <a:endParaRPr lang="en-US" sz="1600" b="1" dirty="0">
              <a:solidFill>
                <a:srgbClr val="636D78"/>
              </a:solidFill>
              <a:latin typeface="Songti SC Black" panose="02010600040101010101" pitchFamily="2" charset="-122"/>
              <a:ea typeface="Songti SC Black" panose="02010600040101010101" pitchFamily="2" charset="-122"/>
            </a:endParaRPr>
          </a:p>
        </p:txBody>
      </p:sp>
      <p:cxnSp>
        <p:nvCxnSpPr>
          <p:cNvPr id="11" name="肘形连接符 10">
            <a:extLst>
              <a:ext uri="{FF2B5EF4-FFF2-40B4-BE49-F238E27FC236}">
                <a16:creationId xmlns:a16="http://schemas.microsoft.com/office/drawing/2014/main" id="{B7BFD40B-CA48-2A41-B4D7-26F95D1F382D}"/>
              </a:ext>
            </a:extLst>
          </p:cNvPr>
          <p:cNvCxnSpPr>
            <a:cxnSpLocks/>
          </p:cNvCxnSpPr>
          <p:nvPr/>
        </p:nvCxnSpPr>
        <p:spPr>
          <a:xfrm flipV="1">
            <a:off x="787078" y="5371658"/>
            <a:ext cx="1731430" cy="4616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F0A11359-A676-4740-9A29-A374337D47CB}"/>
              </a:ext>
            </a:extLst>
          </p:cNvPr>
          <p:cNvCxnSpPr>
            <a:cxnSpLocks/>
          </p:cNvCxnSpPr>
          <p:nvPr/>
        </p:nvCxnSpPr>
        <p:spPr>
          <a:xfrm rot="5400000" flipH="1" flipV="1">
            <a:off x="2513669" y="4539179"/>
            <a:ext cx="840877" cy="8374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DE6633BE-3FD5-BF4F-A542-32A697095157}"/>
              </a:ext>
            </a:extLst>
          </p:cNvPr>
          <p:cNvCxnSpPr>
            <a:cxnSpLocks/>
          </p:cNvCxnSpPr>
          <p:nvPr/>
        </p:nvCxnSpPr>
        <p:spPr>
          <a:xfrm flipV="1">
            <a:off x="3330147" y="4189447"/>
            <a:ext cx="1771992" cy="357106"/>
          </a:xfrm>
          <a:prstGeom prst="bentConnector3">
            <a:avLst>
              <a:gd name="adj1" fmla="val 46206"/>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1D39B2D-9CED-2D41-905B-BBBC7CDB7D2F}"/>
              </a:ext>
            </a:extLst>
          </p:cNvPr>
          <p:cNvSpPr txBox="1"/>
          <p:nvPr/>
        </p:nvSpPr>
        <p:spPr>
          <a:xfrm>
            <a:off x="666055" y="5371658"/>
            <a:ext cx="1203512" cy="461665"/>
          </a:xfrm>
          <a:prstGeom prst="rect">
            <a:avLst/>
          </a:prstGeom>
          <a:noFill/>
        </p:spPr>
        <p:txBody>
          <a:bodyPr wrap="square" rtlCol="0">
            <a:spAutoFit/>
          </a:bodyPr>
          <a:lstStyle/>
          <a:p>
            <a:r>
              <a:rPr kumimoji="1" lang="zh-CN" altLang="en-US" sz="1200" b="1" dirty="0">
                <a:latin typeface="Songti SC" panose="02010600040101010101" pitchFamily="2" charset="-122"/>
                <a:ea typeface="Songti SC" panose="02010600040101010101" pitchFamily="2" charset="-122"/>
              </a:rPr>
              <a:t>达特茅斯会议标志 </a:t>
            </a:r>
            <a:r>
              <a:rPr kumimoji="1" lang="en" altLang="zh-CN" sz="1200" b="1" dirty="0">
                <a:latin typeface="Songti SC" panose="02010600040101010101" pitchFamily="2" charset="-122"/>
                <a:ea typeface="Songti SC" panose="02010600040101010101" pitchFamily="2" charset="-122"/>
              </a:rPr>
              <a:t>AI </a:t>
            </a:r>
            <a:r>
              <a:rPr kumimoji="1" lang="zh-CN" altLang="en-US" sz="1200" b="1" dirty="0">
                <a:latin typeface="Songti SC" panose="02010600040101010101" pitchFamily="2" charset="-122"/>
                <a:ea typeface="Songti SC" panose="02010600040101010101" pitchFamily="2" charset="-122"/>
              </a:rPr>
              <a:t>诞生</a:t>
            </a:r>
          </a:p>
        </p:txBody>
      </p:sp>
      <p:sp>
        <p:nvSpPr>
          <p:cNvPr id="33" name="文本框 32">
            <a:extLst>
              <a:ext uri="{FF2B5EF4-FFF2-40B4-BE49-F238E27FC236}">
                <a16:creationId xmlns:a16="http://schemas.microsoft.com/office/drawing/2014/main" id="{1BC72854-22DA-AB45-8B07-5C9337AF2B48}"/>
              </a:ext>
            </a:extLst>
          </p:cNvPr>
          <p:cNvSpPr txBox="1"/>
          <p:nvPr/>
        </p:nvSpPr>
        <p:spPr>
          <a:xfrm>
            <a:off x="888273" y="5833323"/>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1956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sp>
        <p:nvSpPr>
          <p:cNvPr id="40" name="文本框 39">
            <a:extLst>
              <a:ext uri="{FF2B5EF4-FFF2-40B4-BE49-F238E27FC236}">
                <a16:creationId xmlns:a16="http://schemas.microsoft.com/office/drawing/2014/main" id="{CC2CB175-93C5-8248-844B-AE08065FCD45}"/>
              </a:ext>
            </a:extLst>
          </p:cNvPr>
          <p:cNvSpPr txBox="1"/>
          <p:nvPr/>
        </p:nvSpPr>
        <p:spPr>
          <a:xfrm>
            <a:off x="1621399" y="4923249"/>
            <a:ext cx="1008805" cy="461665"/>
          </a:xfrm>
          <a:prstGeom prst="rect">
            <a:avLst/>
          </a:prstGeom>
          <a:noFill/>
        </p:spPr>
        <p:txBody>
          <a:bodyPr wrap="square" rtlCol="0">
            <a:spAutoFit/>
          </a:bodyPr>
          <a:lstStyle/>
          <a:p>
            <a:r>
              <a:rPr kumimoji="1" lang="zh-CN" altLang="en-US" sz="1200" b="1" dirty="0">
                <a:latin typeface="Songti SC" panose="02010600040101010101" pitchFamily="2" charset="-122"/>
                <a:ea typeface="Songti SC" panose="02010600040101010101" pitchFamily="2" charset="-122"/>
              </a:rPr>
              <a:t>罗森布拉特发明感知机</a:t>
            </a:r>
          </a:p>
        </p:txBody>
      </p:sp>
      <p:sp>
        <p:nvSpPr>
          <p:cNvPr id="42" name="文本框 41">
            <a:extLst>
              <a:ext uri="{FF2B5EF4-FFF2-40B4-BE49-F238E27FC236}">
                <a16:creationId xmlns:a16="http://schemas.microsoft.com/office/drawing/2014/main" id="{D7C0FA87-FD26-894A-9EBE-8E8E759C0884}"/>
              </a:ext>
            </a:extLst>
          </p:cNvPr>
          <p:cNvSpPr txBox="1"/>
          <p:nvPr/>
        </p:nvSpPr>
        <p:spPr>
          <a:xfrm>
            <a:off x="1799601" y="5371656"/>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1957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sp>
        <p:nvSpPr>
          <p:cNvPr id="44" name="文本框 43">
            <a:extLst>
              <a:ext uri="{FF2B5EF4-FFF2-40B4-BE49-F238E27FC236}">
                <a16:creationId xmlns:a16="http://schemas.microsoft.com/office/drawing/2014/main" id="{E05BF68F-D6AB-3541-B368-F68A68F47D16}"/>
              </a:ext>
            </a:extLst>
          </p:cNvPr>
          <p:cNvSpPr txBox="1"/>
          <p:nvPr/>
        </p:nvSpPr>
        <p:spPr>
          <a:xfrm>
            <a:off x="2415201" y="4537463"/>
            <a:ext cx="1008805" cy="461665"/>
          </a:xfrm>
          <a:prstGeom prst="rect">
            <a:avLst/>
          </a:prstGeom>
          <a:noFill/>
        </p:spPr>
        <p:txBody>
          <a:bodyPr wrap="square" rtlCol="0">
            <a:spAutoFit/>
          </a:bodyPr>
          <a:lstStyle/>
          <a:p>
            <a:r>
              <a:rPr kumimoji="1" lang="zh-CN" altLang="en-US" sz="1200" b="1" dirty="0">
                <a:latin typeface="Songti SC" panose="02010600040101010101" pitchFamily="2" charset="-122"/>
                <a:ea typeface="Songti SC" panose="02010600040101010101" pitchFamily="2" charset="-122"/>
              </a:rPr>
              <a:t>通用问题求解 </a:t>
            </a:r>
            <a:r>
              <a:rPr kumimoji="1" lang="en" altLang="zh-CN" sz="1200" b="1" dirty="0">
                <a:latin typeface="Songti SC" panose="02010600040101010101" pitchFamily="2" charset="-122"/>
                <a:ea typeface="Songti SC" panose="02010600040101010101" pitchFamily="2" charset="-122"/>
              </a:rPr>
              <a:t>GPS </a:t>
            </a:r>
            <a:r>
              <a:rPr kumimoji="1" lang="zh-CN" altLang="en-US" sz="1200" b="1" dirty="0">
                <a:latin typeface="Songti SC" panose="02010600040101010101" pitchFamily="2" charset="-122"/>
                <a:ea typeface="Songti SC" panose="02010600040101010101" pitchFamily="2" charset="-122"/>
              </a:rPr>
              <a:t>系统</a:t>
            </a:r>
          </a:p>
        </p:txBody>
      </p:sp>
      <p:sp>
        <p:nvSpPr>
          <p:cNvPr id="47" name="文本框 46">
            <a:extLst>
              <a:ext uri="{FF2B5EF4-FFF2-40B4-BE49-F238E27FC236}">
                <a16:creationId xmlns:a16="http://schemas.microsoft.com/office/drawing/2014/main" id="{E8732075-F628-514B-B44F-FCBE068C0A85}"/>
              </a:ext>
            </a:extLst>
          </p:cNvPr>
          <p:cNvSpPr txBox="1"/>
          <p:nvPr/>
        </p:nvSpPr>
        <p:spPr>
          <a:xfrm>
            <a:off x="3184526" y="4118373"/>
            <a:ext cx="1148288" cy="461665"/>
          </a:xfrm>
          <a:prstGeom prst="rect">
            <a:avLst/>
          </a:prstGeom>
          <a:noFill/>
        </p:spPr>
        <p:txBody>
          <a:bodyPr wrap="square" rtlCol="0">
            <a:spAutoFit/>
          </a:bodyPr>
          <a:lstStyle/>
          <a:p>
            <a:r>
              <a:rPr kumimoji="1" lang="en" altLang="zh-CN" sz="1200" b="1" dirty="0">
                <a:latin typeface="Songti SC" panose="02010600040101010101" pitchFamily="2" charset="-122"/>
                <a:ea typeface="Songti SC" panose="02010600040101010101" pitchFamily="2" charset="-122"/>
              </a:rPr>
              <a:t>DENDRAL</a:t>
            </a:r>
            <a:r>
              <a:rPr kumimoji="1" lang="zh-CN" altLang="en-US" sz="1200" b="1" dirty="0">
                <a:latin typeface="Songti SC" panose="02010600040101010101" pitchFamily="2" charset="-122"/>
                <a:ea typeface="Songti SC" panose="02010600040101010101" pitchFamily="2" charset="-122"/>
              </a:rPr>
              <a:t>专家系统问世</a:t>
            </a:r>
          </a:p>
        </p:txBody>
      </p:sp>
      <p:sp>
        <p:nvSpPr>
          <p:cNvPr id="54" name="文本框 53">
            <a:extLst>
              <a:ext uri="{FF2B5EF4-FFF2-40B4-BE49-F238E27FC236}">
                <a16:creationId xmlns:a16="http://schemas.microsoft.com/office/drawing/2014/main" id="{7449A802-7A9C-5A4C-81A9-F9E9D2D57E5F}"/>
              </a:ext>
            </a:extLst>
          </p:cNvPr>
          <p:cNvSpPr txBox="1"/>
          <p:nvPr/>
        </p:nvSpPr>
        <p:spPr>
          <a:xfrm>
            <a:off x="2612225" y="4963527"/>
            <a:ext cx="623889" cy="261610"/>
          </a:xfrm>
          <a:prstGeom prst="rect">
            <a:avLst/>
          </a:prstGeom>
          <a:noFill/>
        </p:spPr>
        <p:txBody>
          <a:bodyPr wrap="none" rtlCol="0">
            <a:spAutoFit/>
          </a:bodyPr>
          <a:lstStyle/>
          <a:p>
            <a:r>
              <a:rPr kumimoji="1" lang="en-US" altLang="zh-CN" sz="1100" b="1" dirty="0">
                <a:latin typeface="Songti SC" panose="02010600040101010101" pitchFamily="2" charset="-122"/>
                <a:ea typeface="Songti SC" panose="02010600040101010101" pitchFamily="2" charset="-122"/>
              </a:rPr>
              <a:t>1960 </a:t>
            </a:r>
            <a:r>
              <a:rPr kumimoji="1" lang="zh-CN" altLang="en-US" sz="1100" b="1" dirty="0">
                <a:latin typeface="Songti SC" panose="02010600040101010101" pitchFamily="2" charset="-122"/>
                <a:ea typeface="Songti SC" panose="02010600040101010101" pitchFamily="2" charset="-122"/>
              </a:rPr>
              <a:t>年</a:t>
            </a:r>
          </a:p>
        </p:txBody>
      </p:sp>
      <p:sp>
        <p:nvSpPr>
          <p:cNvPr id="55" name="文本框 54">
            <a:extLst>
              <a:ext uri="{FF2B5EF4-FFF2-40B4-BE49-F238E27FC236}">
                <a16:creationId xmlns:a16="http://schemas.microsoft.com/office/drawing/2014/main" id="{E7F8B5F8-DE8D-324D-96F5-FEA761F346AB}"/>
              </a:ext>
            </a:extLst>
          </p:cNvPr>
          <p:cNvSpPr txBox="1"/>
          <p:nvPr/>
        </p:nvSpPr>
        <p:spPr>
          <a:xfrm>
            <a:off x="3406470" y="4563381"/>
            <a:ext cx="623889" cy="261610"/>
          </a:xfrm>
          <a:prstGeom prst="rect">
            <a:avLst/>
          </a:prstGeom>
          <a:noFill/>
        </p:spPr>
        <p:txBody>
          <a:bodyPr wrap="none" rtlCol="0">
            <a:spAutoFit/>
          </a:bodyPr>
          <a:lstStyle/>
          <a:p>
            <a:r>
              <a:rPr kumimoji="1" lang="en-US" altLang="zh-CN" sz="1100" b="1" dirty="0">
                <a:latin typeface="Songti SC" panose="02010600040101010101" pitchFamily="2" charset="-122"/>
                <a:ea typeface="Songti SC" panose="02010600040101010101" pitchFamily="2" charset="-122"/>
              </a:rPr>
              <a:t>1968 </a:t>
            </a:r>
            <a:r>
              <a:rPr kumimoji="1" lang="zh-CN" altLang="en-US" sz="1100" b="1" dirty="0">
                <a:latin typeface="Songti SC" panose="02010600040101010101" pitchFamily="2" charset="-122"/>
                <a:ea typeface="Songti SC" panose="02010600040101010101" pitchFamily="2" charset="-122"/>
              </a:rPr>
              <a:t>年</a:t>
            </a:r>
          </a:p>
        </p:txBody>
      </p:sp>
      <p:sp>
        <p:nvSpPr>
          <p:cNvPr id="56" name="文本框 55">
            <a:extLst>
              <a:ext uri="{FF2B5EF4-FFF2-40B4-BE49-F238E27FC236}">
                <a16:creationId xmlns:a16="http://schemas.microsoft.com/office/drawing/2014/main" id="{D4733B41-9F1F-8E4F-93C0-D1065053B350}"/>
              </a:ext>
            </a:extLst>
          </p:cNvPr>
          <p:cNvSpPr txBox="1"/>
          <p:nvPr/>
        </p:nvSpPr>
        <p:spPr>
          <a:xfrm>
            <a:off x="4066426" y="2796625"/>
            <a:ext cx="1148288" cy="1384995"/>
          </a:xfrm>
          <a:prstGeom prst="rect">
            <a:avLst/>
          </a:prstGeom>
          <a:noFill/>
        </p:spPr>
        <p:txBody>
          <a:bodyPr wrap="square" rtlCol="0">
            <a:spAutoFit/>
          </a:bodyPr>
          <a:lstStyle/>
          <a:p>
            <a:r>
              <a:rPr kumimoji="1" lang="en" altLang="zh-CN" sz="1200" b="1" dirty="0" err="1">
                <a:latin typeface="Songti SC" panose="02010600040101010101" pitchFamily="2" charset="-122"/>
                <a:ea typeface="Songti SC" panose="02010600040101010101" pitchFamily="2" charset="-122"/>
              </a:rPr>
              <a:t>M.Minsky</a:t>
            </a:r>
            <a:r>
              <a:rPr kumimoji="1" lang="zh-CN" altLang="en-US" sz="1200" b="1" dirty="0">
                <a:latin typeface="Songti SC" panose="02010600040101010101" pitchFamily="2" charset="-122"/>
                <a:ea typeface="Songti SC" panose="02010600040101010101" pitchFamily="2" charset="-122"/>
              </a:rPr>
              <a:t>和</a:t>
            </a:r>
            <a:r>
              <a:rPr kumimoji="1" lang="en" altLang="zh-CN" sz="1200" b="1" dirty="0" err="1">
                <a:latin typeface="Songti SC" panose="02010600040101010101" pitchFamily="2" charset="-122"/>
                <a:ea typeface="Songti SC" panose="02010600040101010101" pitchFamily="2" charset="-122"/>
              </a:rPr>
              <a:t>S.Papert</a:t>
            </a:r>
            <a:r>
              <a:rPr kumimoji="1" lang="zh-CN" altLang="en-US" sz="1200" b="1" dirty="0">
                <a:latin typeface="Songti SC" panose="02010600040101010101" pitchFamily="2" charset="-122"/>
                <a:ea typeface="Songti SC" panose="02010600040101010101" pitchFamily="2" charset="-122"/>
              </a:rPr>
              <a:t> </a:t>
            </a:r>
            <a:r>
              <a:rPr kumimoji="1" lang="zh-CN" altLang="en" sz="1200" b="1" dirty="0">
                <a:latin typeface="Songti SC" panose="02010600040101010101" pitchFamily="2" charset="-122"/>
                <a:ea typeface="Songti SC" panose="02010600040101010101" pitchFamily="2" charset="-122"/>
              </a:rPr>
              <a:t>指出</a:t>
            </a:r>
            <a:r>
              <a:rPr kumimoji="1" lang="zh-CN" altLang="en-US" sz="1200" b="1" dirty="0">
                <a:latin typeface="Songti SC" panose="02010600040101010101" pitchFamily="2" charset="-122"/>
                <a:ea typeface="Songti SC" panose="02010600040101010101" pitchFamily="2" charset="-122"/>
              </a:rPr>
              <a:t>感知机的局限性</a:t>
            </a:r>
            <a:r>
              <a:rPr kumimoji="1" lang="en-US" altLang="zh-CN" sz="1200" b="1" dirty="0">
                <a:latin typeface="Songti SC" panose="02010600040101010101" pitchFamily="2" charset="-122"/>
                <a:ea typeface="Songti SC" panose="02010600040101010101" pitchFamily="2" charset="-122"/>
              </a:rPr>
              <a:t>+</a:t>
            </a:r>
            <a:r>
              <a:rPr kumimoji="1" lang="zh-CN" altLang="en-US" sz="1200" b="1" dirty="0">
                <a:latin typeface="Songti SC" panose="02010600040101010101" pitchFamily="2" charset="-122"/>
                <a:ea typeface="Songti SC" panose="02010600040101010101" pitchFamily="2" charset="-122"/>
              </a:rPr>
              <a:t>本身技术条件的限制联结主义陷入谷底</a:t>
            </a:r>
          </a:p>
        </p:txBody>
      </p:sp>
      <p:sp>
        <p:nvSpPr>
          <p:cNvPr id="64" name="文本框 63">
            <a:extLst>
              <a:ext uri="{FF2B5EF4-FFF2-40B4-BE49-F238E27FC236}">
                <a16:creationId xmlns:a16="http://schemas.microsoft.com/office/drawing/2014/main" id="{FD4AA027-238F-0649-99C1-F953868D59A1}"/>
              </a:ext>
            </a:extLst>
          </p:cNvPr>
          <p:cNvSpPr txBox="1"/>
          <p:nvPr/>
        </p:nvSpPr>
        <p:spPr>
          <a:xfrm>
            <a:off x="5066810" y="2580406"/>
            <a:ext cx="1057327" cy="1200329"/>
          </a:xfrm>
          <a:prstGeom prst="rect">
            <a:avLst/>
          </a:prstGeom>
          <a:noFill/>
        </p:spPr>
        <p:txBody>
          <a:bodyPr wrap="square" rtlCol="0">
            <a:spAutoFit/>
          </a:bodyPr>
          <a:lstStyle/>
          <a:p>
            <a:r>
              <a:rPr kumimoji="1" lang="en" altLang="zh-CN" sz="1200" b="1" dirty="0">
                <a:latin typeface="Songti SC" panose="02010600040101010101" pitchFamily="2" charset="-122"/>
                <a:ea typeface="Songti SC" panose="02010600040101010101" pitchFamily="2" charset="-122"/>
              </a:rPr>
              <a:t>J.J</a:t>
            </a:r>
            <a:r>
              <a:rPr kumimoji="1" lang="en-US" altLang="zh-CN" sz="1200" b="1" dirty="0">
                <a:latin typeface="Songti SC" panose="02010600040101010101" pitchFamily="2" charset="-122"/>
                <a:ea typeface="Songti SC" panose="02010600040101010101" pitchFamily="2" charset="-122"/>
              </a:rPr>
              <a:t>.</a:t>
            </a:r>
            <a:r>
              <a:rPr kumimoji="1" lang="zh-CN" altLang="en-US" sz="1200" b="1" dirty="0">
                <a:latin typeface="Songti SC" panose="02010600040101010101" pitchFamily="2" charset="-122"/>
                <a:ea typeface="Songti SC" panose="02010600040101010101" pitchFamily="2" charset="-122"/>
              </a:rPr>
              <a:t> </a:t>
            </a:r>
            <a:r>
              <a:rPr kumimoji="1" lang="en" altLang="zh-CN" sz="1200" b="1" dirty="0">
                <a:latin typeface="Songti SC" panose="02010600040101010101" pitchFamily="2" charset="-122"/>
                <a:ea typeface="Songti SC" panose="02010600040101010101" pitchFamily="2" charset="-122"/>
              </a:rPr>
              <a:t>Hopfield</a:t>
            </a:r>
            <a:r>
              <a:rPr kumimoji="1" lang="zh-CN" altLang="en-US" sz="1200" b="1" dirty="0">
                <a:latin typeface="Songti SC" panose="02010600040101010101" pitchFamily="2" charset="-122"/>
                <a:ea typeface="Songti SC" panose="02010600040101010101" pitchFamily="2" charset="-122"/>
              </a:rPr>
              <a:t>解决 </a:t>
            </a:r>
            <a:r>
              <a:rPr kumimoji="1" lang="en" altLang="zh-CN" sz="1200" b="1" dirty="0">
                <a:latin typeface="Songti SC" panose="02010600040101010101" pitchFamily="2" charset="-122"/>
                <a:ea typeface="Songti SC" panose="02010600040101010101" pitchFamily="2" charset="-122"/>
              </a:rPr>
              <a:t>NP </a:t>
            </a:r>
            <a:r>
              <a:rPr kumimoji="1" lang="zh-CN" altLang="en-US" sz="1200" b="1" dirty="0">
                <a:latin typeface="Songti SC" panose="02010600040101010101" pitchFamily="2" charset="-122"/>
                <a:ea typeface="Songti SC" panose="02010600040101010101" pitchFamily="2" charset="-122"/>
              </a:rPr>
              <a:t>难题，使得联结主义重新受到人们关注</a:t>
            </a:r>
          </a:p>
        </p:txBody>
      </p:sp>
      <p:cxnSp>
        <p:nvCxnSpPr>
          <p:cNvPr id="85" name="肘形连接符 84">
            <a:extLst>
              <a:ext uri="{FF2B5EF4-FFF2-40B4-BE49-F238E27FC236}">
                <a16:creationId xmlns:a16="http://schemas.microsoft.com/office/drawing/2014/main" id="{4CEA54EC-2BB4-3B43-B1C3-940B5A22794A}"/>
              </a:ext>
            </a:extLst>
          </p:cNvPr>
          <p:cNvCxnSpPr>
            <a:cxnSpLocks/>
          </p:cNvCxnSpPr>
          <p:nvPr/>
        </p:nvCxnSpPr>
        <p:spPr>
          <a:xfrm rot="5400000" flipH="1" flipV="1">
            <a:off x="5096465" y="3309683"/>
            <a:ext cx="885442" cy="8740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3F9F1686-7D1D-A94A-923A-6456337994BA}"/>
              </a:ext>
            </a:extLst>
          </p:cNvPr>
          <p:cNvSpPr txBox="1"/>
          <p:nvPr/>
        </p:nvSpPr>
        <p:spPr>
          <a:xfrm>
            <a:off x="4274900" y="4192026"/>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1969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sp>
        <p:nvSpPr>
          <p:cNvPr id="89" name="文本框 88">
            <a:extLst>
              <a:ext uri="{FF2B5EF4-FFF2-40B4-BE49-F238E27FC236}">
                <a16:creationId xmlns:a16="http://schemas.microsoft.com/office/drawing/2014/main" id="{EA48A25F-B273-F44F-8AAB-57D9928B4201}"/>
              </a:ext>
            </a:extLst>
          </p:cNvPr>
          <p:cNvSpPr txBox="1"/>
          <p:nvPr/>
        </p:nvSpPr>
        <p:spPr>
          <a:xfrm>
            <a:off x="5199399" y="3772908"/>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1983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cxnSp>
        <p:nvCxnSpPr>
          <p:cNvPr id="93" name="肘形连接符 92">
            <a:extLst>
              <a:ext uri="{FF2B5EF4-FFF2-40B4-BE49-F238E27FC236}">
                <a16:creationId xmlns:a16="http://schemas.microsoft.com/office/drawing/2014/main" id="{B91CE0A2-6A55-AE48-B5E9-FDA952AFECCE}"/>
              </a:ext>
            </a:extLst>
          </p:cNvPr>
          <p:cNvCxnSpPr/>
          <p:nvPr/>
        </p:nvCxnSpPr>
        <p:spPr>
          <a:xfrm flipV="1">
            <a:off x="5976232" y="3005144"/>
            <a:ext cx="1688592" cy="31231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62D1CD7E-C756-9140-B19E-39336BDB3B25}"/>
              </a:ext>
            </a:extLst>
          </p:cNvPr>
          <p:cNvSpPr txBox="1"/>
          <p:nvPr/>
        </p:nvSpPr>
        <p:spPr>
          <a:xfrm>
            <a:off x="5930765" y="2252192"/>
            <a:ext cx="1057327" cy="1015663"/>
          </a:xfrm>
          <a:prstGeom prst="rect">
            <a:avLst/>
          </a:prstGeom>
          <a:noFill/>
        </p:spPr>
        <p:txBody>
          <a:bodyPr wrap="square" rtlCol="0">
            <a:spAutoFit/>
          </a:bodyPr>
          <a:lstStyle/>
          <a:p>
            <a:r>
              <a:rPr kumimoji="1" lang="zh-CN" altLang="en-US" sz="1200" b="1" dirty="0">
                <a:latin typeface="Songti SC" panose="02010600040101010101" pitchFamily="2" charset="-122"/>
                <a:ea typeface="Songti SC" panose="02010600040101010101" pitchFamily="2" charset="-122"/>
              </a:rPr>
              <a:t>符号主义的代表方法是决策树和基于逻辑的学习</a:t>
            </a:r>
          </a:p>
        </p:txBody>
      </p:sp>
      <p:sp>
        <p:nvSpPr>
          <p:cNvPr id="95" name="文本框 94">
            <a:extLst>
              <a:ext uri="{FF2B5EF4-FFF2-40B4-BE49-F238E27FC236}">
                <a16:creationId xmlns:a16="http://schemas.microsoft.com/office/drawing/2014/main" id="{F8E44795-2E9F-EF42-AFA4-341420E03FCE}"/>
              </a:ext>
            </a:extLst>
          </p:cNvPr>
          <p:cNvSpPr txBox="1"/>
          <p:nvPr/>
        </p:nvSpPr>
        <p:spPr>
          <a:xfrm>
            <a:off x="6820528" y="2148395"/>
            <a:ext cx="909423" cy="830997"/>
          </a:xfrm>
          <a:prstGeom prst="rect">
            <a:avLst/>
          </a:prstGeom>
          <a:noFill/>
        </p:spPr>
        <p:txBody>
          <a:bodyPr wrap="square" rtlCol="0">
            <a:spAutoFit/>
          </a:bodyPr>
          <a:lstStyle/>
          <a:p>
            <a:r>
              <a:rPr kumimoji="1" lang="en" altLang="zh-CN" sz="1200" b="1" dirty="0" err="1">
                <a:latin typeface="Songti SC" panose="02010600040101010101" pitchFamily="2" charset="-122"/>
                <a:ea typeface="Songti SC" panose="02010600040101010101" pitchFamily="2" charset="-122"/>
              </a:rPr>
              <a:t>D.E.Ru</a:t>
            </a:r>
            <a:r>
              <a:rPr kumimoji="1" lang="en-US" altLang="zh-CN" sz="1200" b="1" dirty="0">
                <a:latin typeface="Songti SC" panose="02010600040101010101" pitchFamily="2" charset="-122"/>
                <a:ea typeface="Songti SC" panose="02010600040101010101" pitchFamily="2" charset="-122"/>
              </a:rPr>
              <a:t>-</a:t>
            </a:r>
            <a:r>
              <a:rPr kumimoji="1" lang="zh-CN" altLang="en-US" sz="1200" b="1" dirty="0">
                <a:latin typeface="Songti SC" panose="02010600040101010101" pitchFamily="2" charset="-122"/>
                <a:ea typeface="Songti SC" panose="02010600040101010101" pitchFamily="2" charset="-122"/>
              </a:rPr>
              <a:t> </a:t>
            </a:r>
            <a:r>
              <a:rPr kumimoji="1" lang="en" altLang="zh-CN" sz="1200" b="1" dirty="0" err="1">
                <a:latin typeface="Songti SC" panose="02010600040101010101" pitchFamily="2" charset="-122"/>
                <a:ea typeface="Songti SC" panose="02010600040101010101" pitchFamily="2" charset="-122"/>
              </a:rPr>
              <a:t>melhart</a:t>
            </a:r>
            <a:r>
              <a:rPr kumimoji="1" lang="en" altLang="zh-CN" sz="1200" b="1" dirty="0">
                <a:latin typeface="Songti SC" panose="02010600040101010101" pitchFamily="2" charset="-122"/>
                <a:ea typeface="Songti SC" panose="02010600040101010101" pitchFamily="2" charset="-122"/>
              </a:rPr>
              <a:t> </a:t>
            </a:r>
            <a:r>
              <a:rPr kumimoji="1" lang="zh-CN" altLang="en-US" sz="1200" b="1" dirty="0">
                <a:latin typeface="Songti SC" panose="02010600040101010101" pitchFamily="2" charset="-122"/>
                <a:ea typeface="Songti SC" panose="02010600040101010101" pitchFamily="2" charset="-122"/>
              </a:rPr>
              <a:t>等发明了 </a:t>
            </a:r>
            <a:r>
              <a:rPr kumimoji="1" lang="en" altLang="zh-CN" sz="1200" b="1" dirty="0">
                <a:latin typeface="Songti SC" panose="02010600040101010101" pitchFamily="2" charset="-122"/>
                <a:ea typeface="Songti SC" panose="02010600040101010101" pitchFamily="2" charset="-122"/>
              </a:rPr>
              <a:t>BP </a:t>
            </a:r>
            <a:r>
              <a:rPr kumimoji="1" lang="zh-CN" altLang="en-US" sz="1200" b="1" dirty="0">
                <a:latin typeface="Songti SC" panose="02010600040101010101" pitchFamily="2" charset="-122"/>
                <a:ea typeface="Songti SC" panose="02010600040101010101" pitchFamily="2" charset="-122"/>
              </a:rPr>
              <a:t>算法</a:t>
            </a:r>
          </a:p>
        </p:txBody>
      </p:sp>
      <p:cxnSp>
        <p:nvCxnSpPr>
          <p:cNvPr id="99" name="肘形连接符 98">
            <a:extLst>
              <a:ext uri="{FF2B5EF4-FFF2-40B4-BE49-F238E27FC236}">
                <a16:creationId xmlns:a16="http://schemas.microsoft.com/office/drawing/2014/main" id="{9C22C118-F3A1-5945-8394-D9EC01F339DE}"/>
              </a:ext>
            </a:extLst>
          </p:cNvPr>
          <p:cNvCxnSpPr/>
          <p:nvPr/>
        </p:nvCxnSpPr>
        <p:spPr>
          <a:xfrm rot="5400000" flipH="1" flipV="1">
            <a:off x="7653308" y="2159912"/>
            <a:ext cx="856749" cy="83371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E2B05140-E6AA-CD41-B09D-4A8088B15060}"/>
              </a:ext>
            </a:extLst>
          </p:cNvPr>
          <p:cNvSpPr txBox="1"/>
          <p:nvPr/>
        </p:nvSpPr>
        <p:spPr>
          <a:xfrm>
            <a:off x="7620253" y="1376441"/>
            <a:ext cx="1000384" cy="1200329"/>
          </a:xfrm>
          <a:prstGeom prst="rect">
            <a:avLst/>
          </a:prstGeom>
          <a:noFill/>
        </p:spPr>
        <p:txBody>
          <a:bodyPr wrap="square" rtlCol="0">
            <a:spAutoFit/>
          </a:bodyPr>
          <a:lstStyle/>
          <a:p>
            <a:r>
              <a:rPr kumimoji="1" lang="zh-CN" altLang="en-US" sz="1200" b="1" dirty="0">
                <a:latin typeface="Songti SC" panose="02010600040101010101" pitchFamily="2" charset="-122"/>
                <a:ea typeface="Songti SC" panose="02010600040101010101" pitchFamily="2" charset="-122"/>
              </a:rPr>
              <a:t>统计学习登场，并迅速占领了历史舞台，代表性技术是 </a:t>
            </a:r>
            <a:r>
              <a:rPr kumimoji="1" lang="en" altLang="zh-CN" sz="1200" b="1" dirty="0">
                <a:latin typeface="Songti SC" panose="02010600040101010101" pitchFamily="2" charset="-122"/>
                <a:ea typeface="Songti SC" panose="02010600040101010101" pitchFamily="2" charset="-122"/>
              </a:rPr>
              <a:t>SVM</a:t>
            </a:r>
            <a:endParaRPr kumimoji="1" lang="zh-CN" altLang="en-US" sz="1200" b="1" dirty="0">
              <a:latin typeface="Songti SC" panose="02010600040101010101" pitchFamily="2" charset="-122"/>
              <a:ea typeface="Songti SC" panose="02010600040101010101" pitchFamily="2" charset="-122"/>
            </a:endParaRPr>
          </a:p>
        </p:txBody>
      </p:sp>
      <p:cxnSp>
        <p:nvCxnSpPr>
          <p:cNvPr id="103" name="肘形连接符 102">
            <a:extLst>
              <a:ext uri="{FF2B5EF4-FFF2-40B4-BE49-F238E27FC236}">
                <a16:creationId xmlns:a16="http://schemas.microsoft.com/office/drawing/2014/main" id="{5F42F472-F09B-AC47-B0A5-4482D88C7F27}"/>
              </a:ext>
            </a:extLst>
          </p:cNvPr>
          <p:cNvCxnSpPr>
            <a:cxnSpLocks/>
          </p:cNvCxnSpPr>
          <p:nvPr/>
        </p:nvCxnSpPr>
        <p:spPr>
          <a:xfrm flipV="1">
            <a:off x="8498541" y="1776858"/>
            <a:ext cx="1707050" cy="3874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B0A06FFC-81DE-874B-9D2D-18224E3B5C1A}"/>
              </a:ext>
            </a:extLst>
          </p:cNvPr>
          <p:cNvSpPr txBox="1"/>
          <p:nvPr/>
        </p:nvSpPr>
        <p:spPr>
          <a:xfrm>
            <a:off x="8530399" y="1251936"/>
            <a:ext cx="838585" cy="830997"/>
          </a:xfrm>
          <a:prstGeom prst="rect">
            <a:avLst/>
          </a:prstGeom>
          <a:noFill/>
        </p:spPr>
        <p:txBody>
          <a:bodyPr wrap="square" rtlCol="0">
            <a:spAutoFit/>
          </a:bodyPr>
          <a:lstStyle/>
          <a:p>
            <a:r>
              <a:rPr kumimoji="1" lang="en" altLang="zh-CN" sz="1200" b="1" dirty="0">
                <a:latin typeface="Songti SC" panose="02010600040101010101" pitchFamily="2" charset="-122"/>
                <a:ea typeface="Songti SC" panose="02010600040101010101" pitchFamily="2" charset="-122"/>
              </a:rPr>
              <a:t>Hinton </a:t>
            </a:r>
            <a:r>
              <a:rPr kumimoji="1" lang="zh-CN" altLang="en-US" sz="1200" b="1" dirty="0">
                <a:latin typeface="Songti SC" panose="02010600040101010101" pitchFamily="2" charset="-122"/>
                <a:ea typeface="Songti SC" panose="02010600040101010101" pitchFamily="2" charset="-122"/>
              </a:rPr>
              <a:t>提出了深度学习的神经网络</a:t>
            </a:r>
          </a:p>
        </p:txBody>
      </p:sp>
      <p:sp>
        <p:nvSpPr>
          <p:cNvPr id="105" name="文本框 104">
            <a:extLst>
              <a:ext uri="{FF2B5EF4-FFF2-40B4-BE49-F238E27FC236}">
                <a16:creationId xmlns:a16="http://schemas.microsoft.com/office/drawing/2014/main" id="{61D1D77E-A154-9A49-9229-8380A79F805B}"/>
              </a:ext>
            </a:extLst>
          </p:cNvPr>
          <p:cNvSpPr txBox="1"/>
          <p:nvPr/>
        </p:nvSpPr>
        <p:spPr>
          <a:xfrm>
            <a:off x="5966835" y="3320870"/>
            <a:ext cx="1117614" cy="261610"/>
          </a:xfrm>
          <a:prstGeom prst="rect">
            <a:avLst/>
          </a:prstGeom>
          <a:noFill/>
        </p:spPr>
        <p:txBody>
          <a:bodyPr wrap="none" rtlCol="0">
            <a:spAutoFit/>
          </a:bodyPr>
          <a:lstStyle/>
          <a:p>
            <a:r>
              <a:rPr kumimoji="1" lang="en-US" altLang="zh-CN" sz="1100" b="1" dirty="0">
                <a:latin typeface="Songti SC" panose="02010600040101010101" pitchFamily="2" charset="-122"/>
                <a:ea typeface="Songti SC" panose="02010600040101010101" pitchFamily="2" charset="-122"/>
              </a:rPr>
              <a:t>20 </a:t>
            </a:r>
            <a:r>
              <a:rPr kumimoji="1" lang="zh-CN" altLang="en-US" sz="1100" b="1" dirty="0">
                <a:latin typeface="Songti SC" panose="02010600040101010101" pitchFamily="2" charset="-122"/>
                <a:ea typeface="Songti SC" panose="02010600040101010101" pitchFamily="2" charset="-122"/>
              </a:rPr>
              <a:t>世纪 </a:t>
            </a:r>
            <a:r>
              <a:rPr kumimoji="1" lang="en-US" altLang="zh-CN" sz="1100" b="1" dirty="0">
                <a:latin typeface="Songti SC" panose="02010600040101010101" pitchFamily="2" charset="-122"/>
                <a:ea typeface="Songti SC" panose="02010600040101010101" pitchFamily="2" charset="-122"/>
              </a:rPr>
              <a:t>80 </a:t>
            </a:r>
            <a:r>
              <a:rPr kumimoji="1" lang="zh-CN" altLang="en-US" sz="1100" b="1" dirty="0">
                <a:latin typeface="Songti SC" panose="02010600040101010101" pitchFamily="2" charset="-122"/>
                <a:ea typeface="Songti SC" panose="02010600040101010101" pitchFamily="2" charset="-122"/>
              </a:rPr>
              <a:t>年代</a:t>
            </a:r>
          </a:p>
        </p:txBody>
      </p:sp>
      <p:sp>
        <p:nvSpPr>
          <p:cNvPr id="106" name="文本框 105">
            <a:extLst>
              <a:ext uri="{FF2B5EF4-FFF2-40B4-BE49-F238E27FC236}">
                <a16:creationId xmlns:a16="http://schemas.microsoft.com/office/drawing/2014/main" id="{EE1DB924-4B7B-2848-A434-49FEC8E8B04A}"/>
              </a:ext>
            </a:extLst>
          </p:cNvPr>
          <p:cNvSpPr txBox="1"/>
          <p:nvPr/>
        </p:nvSpPr>
        <p:spPr>
          <a:xfrm>
            <a:off x="6903344" y="3015460"/>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1986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sp>
        <p:nvSpPr>
          <p:cNvPr id="107" name="文本框 106">
            <a:extLst>
              <a:ext uri="{FF2B5EF4-FFF2-40B4-BE49-F238E27FC236}">
                <a16:creationId xmlns:a16="http://schemas.microsoft.com/office/drawing/2014/main" id="{9B6A48C1-CA2E-8E4D-9F6D-5EB32DA17ABB}"/>
              </a:ext>
            </a:extLst>
          </p:cNvPr>
          <p:cNvSpPr txBox="1"/>
          <p:nvPr/>
        </p:nvSpPr>
        <p:spPr>
          <a:xfrm>
            <a:off x="7665558" y="2598896"/>
            <a:ext cx="1117614"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20 </a:t>
            </a:r>
            <a:r>
              <a:rPr kumimoji="1" lang="zh-CN" altLang="en-US" sz="1100" b="1" dirty="0">
                <a:solidFill>
                  <a:schemeClr val="accent2"/>
                </a:solidFill>
                <a:latin typeface="Songti SC" panose="02010600040101010101" pitchFamily="2" charset="-122"/>
                <a:ea typeface="Songti SC" panose="02010600040101010101" pitchFamily="2" charset="-122"/>
              </a:rPr>
              <a:t>世纪 </a:t>
            </a:r>
            <a:r>
              <a:rPr kumimoji="1" lang="en-US" altLang="zh-CN" sz="1100" b="1" dirty="0">
                <a:solidFill>
                  <a:schemeClr val="accent2"/>
                </a:solidFill>
                <a:latin typeface="Songti SC" panose="02010600040101010101" pitchFamily="2" charset="-122"/>
                <a:ea typeface="Songti SC" panose="02010600040101010101" pitchFamily="2" charset="-122"/>
              </a:rPr>
              <a:t>90 </a:t>
            </a:r>
            <a:r>
              <a:rPr kumimoji="1" lang="zh-CN" altLang="en-US" sz="1100" b="1" dirty="0">
                <a:solidFill>
                  <a:schemeClr val="accent2"/>
                </a:solidFill>
                <a:latin typeface="Songti SC" panose="02010600040101010101" pitchFamily="2" charset="-122"/>
                <a:ea typeface="Songti SC" panose="02010600040101010101" pitchFamily="2" charset="-122"/>
              </a:rPr>
              <a:t>年代</a:t>
            </a:r>
          </a:p>
        </p:txBody>
      </p:sp>
      <p:sp>
        <p:nvSpPr>
          <p:cNvPr id="108" name="文本框 107">
            <a:extLst>
              <a:ext uri="{FF2B5EF4-FFF2-40B4-BE49-F238E27FC236}">
                <a16:creationId xmlns:a16="http://schemas.microsoft.com/office/drawing/2014/main" id="{369BB023-386D-A149-86EF-289A680CCA5D}"/>
              </a:ext>
            </a:extLst>
          </p:cNvPr>
          <p:cNvSpPr txBox="1"/>
          <p:nvPr/>
        </p:nvSpPr>
        <p:spPr>
          <a:xfrm>
            <a:off x="8610495" y="2173464"/>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2006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pic>
        <p:nvPicPr>
          <p:cNvPr id="110" name="图片 109">
            <a:extLst>
              <a:ext uri="{FF2B5EF4-FFF2-40B4-BE49-F238E27FC236}">
                <a16:creationId xmlns:a16="http://schemas.microsoft.com/office/drawing/2014/main" id="{2212E78B-226B-DF4F-80FA-DE9DC0ADB9A2}"/>
              </a:ext>
            </a:extLst>
          </p:cNvPr>
          <p:cNvPicPr>
            <a:picLocks noChangeAspect="1"/>
          </p:cNvPicPr>
          <p:nvPr/>
        </p:nvPicPr>
        <p:blipFill>
          <a:blip r:embed="rId3"/>
          <a:stretch>
            <a:fillRect/>
          </a:stretch>
        </p:blipFill>
        <p:spPr>
          <a:xfrm>
            <a:off x="638891" y="4694186"/>
            <a:ext cx="950828" cy="613120"/>
          </a:xfrm>
          <a:prstGeom prst="rect">
            <a:avLst/>
          </a:prstGeom>
        </p:spPr>
      </p:pic>
      <p:pic>
        <p:nvPicPr>
          <p:cNvPr id="111" name="图片 110">
            <a:extLst>
              <a:ext uri="{FF2B5EF4-FFF2-40B4-BE49-F238E27FC236}">
                <a16:creationId xmlns:a16="http://schemas.microsoft.com/office/drawing/2014/main" id="{2944252A-8591-4B48-97C1-BA45CA819173}"/>
              </a:ext>
            </a:extLst>
          </p:cNvPr>
          <p:cNvPicPr>
            <a:picLocks noChangeAspect="1"/>
          </p:cNvPicPr>
          <p:nvPr/>
        </p:nvPicPr>
        <p:blipFill rotWithShape="1">
          <a:blip r:embed="rId4"/>
          <a:srcRect b="10422"/>
          <a:stretch/>
        </p:blipFill>
        <p:spPr>
          <a:xfrm>
            <a:off x="1639810" y="4243680"/>
            <a:ext cx="834594" cy="600711"/>
          </a:xfrm>
          <a:prstGeom prst="rect">
            <a:avLst/>
          </a:prstGeom>
        </p:spPr>
      </p:pic>
      <p:pic>
        <p:nvPicPr>
          <p:cNvPr id="112" name="图片 111">
            <a:extLst>
              <a:ext uri="{FF2B5EF4-FFF2-40B4-BE49-F238E27FC236}">
                <a16:creationId xmlns:a16="http://schemas.microsoft.com/office/drawing/2014/main" id="{488E131D-05DC-C246-8417-3387C40BBFB0}"/>
              </a:ext>
            </a:extLst>
          </p:cNvPr>
          <p:cNvPicPr>
            <a:picLocks noChangeAspect="1"/>
          </p:cNvPicPr>
          <p:nvPr/>
        </p:nvPicPr>
        <p:blipFill>
          <a:blip r:embed="rId5"/>
          <a:stretch>
            <a:fillRect/>
          </a:stretch>
        </p:blipFill>
        <p:spPr>
          <a:xfrm>
            <a:off x="2545056" y="3864174"/>
            <a:ext cx="681816" cy="610225"/>
          </a:xfrm>
          <a:prstGeom prst="rect">
            <a:avLst/>
          </a:prstGeom>
        </p:spPr>
      </p:pic>
      <p:sp>
        <p:nvSpPr>
          <p:cNvPr id="113" name="文本框 112">
            <a:extLst>
              <a:ext uri="{FF2B5EF4-FFF2-40B4-BE49-F238E27FC236}">
                <a16:creationId xmlns:a16="http://schemas.microsoft.com/office/drawing/2014/main" id="{59AFE51E-AF13-C745-A7E6-7DC4C630F4D5}"/>
              </a:ext>
            </a:extLst>
          </p:cNvPr>
          <p:cNvSpPr txBox="1"/>
          <p:nvPr/>
        </p:nvSpPr>
        <p:spPr>
          <a:xfrm>
            <a:off x="9347151" y="892080"/>
            <a:ext cx="838585" cy="830997"/>
          </a:xfrm>
          <a:prstGeom prst="rect">
            <a:avLst/>
          </a:prstGeom>
          <a:noFill/>
        </p:spPr>
        <p:txBody>
          <a:bodyPr wrap="square" rtlCol="0">
            <a:spAutoFit/>
          </a:bodyPr>
          <a:lstStyle/>
          <a:p>
            <a:r>
              <a:rPr kumimoji="1" lang="en-US" altLang="zh-CN" sz="1200" b="1" dirty="0">
                <a:latin typeface="Songti SC" panose="02010600040101010101" pitchFamily="2" charset="-122"/>
                <a:ea typeface="Songti SC" panose="02010600040101010101" pitchFamily="2" charset="-122"/>
              </a:rPr>
              <a:t>AlphaGo</a:t>
            </a:r>
            <a:r>
              <a:rPr kumimoji="1" lang="zh-CN" altLang="en-US" sz="1200" b="1" dirty="0">
                <a:latin typeface="Songti SC" panose="02010600040101010101" pitchFamily="2" charset="-122"/>
                <a:ea typeface="Songti SC" panose="02010600040101010101" pitchFamily="2" charset="-122"/>
              </a:rPr>
              <a:t>在围棋人机大赛中胜出</a:t>
            </a:r>
          </a:p>
        </p:txBody>
      </p:sp>
      <p:sp>
        <p:nvSpPr>
          <p:cNvPr id="114" name="文本框 113">
            <a:extLst>
              <a:ext uri="{FF2B5EF4-FFF2-40B4-BE49-F238E27FC236}">
                <a16:creationId xmlns:a16="http://schemas.microsoft.com/office/drawing/2014/main" id="{BDA4F126-EBD1-2E4F-968E-CA3600EB2AFE}"/>
              </a:ext>
            </a:extLst>
          </p:cNvPr>
          <p:cNvSpPr txBox="1"/>
          <p:nvPr/>
        </p:nvSpPr>
        <p:spPr>
          <a:xfrm>
            <a:off x="9427249" y="1788887"/>
            <a:ext cx="623889" cy="261610"/>
          </a:xfrm>
          <a:prstGeom prst="rect">
            <a:avLst/>
          </a:prstGeom>
          <a:noFill/>
        </p:spPr>
        <p:txBody>
          <a:bodyPr wrap="none" rtlCol="0">
            <a:spAutoFit/>
          </a:bodyPr>
          <a:lstStyle/>
          <a:p>
            <a:r>
              <a:rPr kumimoji="1" lang="en-US" altLang="zh-CN" sz="1100" b="1" dirty="0">
                <a:solidFill>
                  <a:schemeClr val="accent2"/>
                </a:solidFill>
                <a:latin typeface="Songti SC" panose="02010600040101010101" pitchFamily="2" charset="-122"/>
                <a:ea typeface="Songti SC" panose="02010600040101010101" pitchFamily="2" charset="-122"/>
              </a:rPr>
              <a:t>2016 </a:t>
            </a:r>
            <a:r>
              <a:rPr kumimoji="1" lang="zh-CN" altLang="en-US" sz="1100" b="1" dirty="0">
                <a:solidFill>
                  <a:schemeClr val="accent2"/>
                </a:solidFill>
                <a:latin typeface="Songti SC" panose="02010600040101010101" pitchFamily="2" charset="-122"/>
                <a:ea typeface="Songti SC" panose="02010600040101010101" pitchFamily="2" charset="-122"/>
              </a:rPr>
              <a:t>年</a:t>
            </a:r>
          </a:p>
        </p:txBody>
      </p:sp>
      <p:pic>
        <p:nvPicPr>
          <p:cNvPr id="115" name="图片 114">
            <a:extLst>
              <a:ext uri="{FF2B5EF4-FFF2-40B4-BE49-F238E27FC236}">
                <a16:creationId xmlns:a16="http://schemas.microsoft.com/office/drawing/2014/main" id="{5FCF0025-D251-0448-8B75-A41E3CB77F35}"/>
              </a:ext>
            </a:extLst>
          </p:cNvPr>
          <p:cNvPicPr>
            <a:picLocks noChangeAspect="1"/>
          </p:cNvPicPr>
          <p:nvPr/>
        </p:nvPicPr>
        <p:blipFill rotWithShape="1">
          <a:blip r:embed="rId6"/>
          <a:srcRect b="23314"/>
          <a:stretch/>
        </p:blipFill>
        <p:spPr>
          <a:xfrm>
            <a:off x="3304564" y="3309485"/>
            <a:ext cx="771603" cy="721593"/>
          </a:xfrm>
          <a:prstGeom prst="rect">
            <a:avLst/>
          </a:prstGeom>
        </p:spPr>
      </p:pic>
      <p:pic>
        <p:nvPicPr>
          <p:cNvPr id="116" name="图片 115">
            <a:extLst>
              <a:ext uri="{FF2B5EF4-FFF2-40B4-BE49-F238E27FC236}">
                <a16:creationId xmlns:a16="http://schemas.microsoft.com/office/drawing/2014/main" id="{F20D405E-3EC8-5042-A3E5-68DF2B999496}"/>
              </a:ext>
            </a:extLst>
          </p:cNvPr>
          <p:cNvPicPr>
            <a:picLocks noChangeAspect="1"/>
          </p:cNvPicPr>
          <p:nvPr/>
        </p:nvPicPr>
        <p:blipFill>
          <a:blip r:embed="rId7"/>
          <a:stretch>
            <a:fillRect/>
          </a:stretch>
        </p:blipFill>
        <p:spPr>
          <a:xfrm>
            <a:off x="4237578" y="1713020"/>
            <a:ext cx="609984" cy="999974"/>
          </a:xfrm>
          <a:prstGeom prst="rect">
            <a:avLst/>
          </a:prstGeom>
        </p:spPr>
      </p:pic>
      <p:pic>
        <p:nvPicPr>
          <p:cNvPr id="117" name="图片 116">
            <a:extLst>
              <a:ext uri="{FF2B5EF4-FFF2-40B4-BE49-F238E27FC236}">
                <a16:creationId xmlns:a16="http://schemas.microsoft.com/office/drawing/2014/main" id="{58AC3A9E-C289-A247-A88A-EC1ECF2EADEF}"/>
              </a:ext>
            </a:extLst>
          </p:cNvPr>
          <p:cNvPicPr>
            <a:picLocks noChangeAspect="1"/>
          </p:cNvPicPr>
          <p:nvPr/>
        </p:nvPicPr>
        <p:blipFill>
          <a:blip r:embed="rId8"/>
          <a:stretch>
            <a:fillRect/>
          </a:stretch>
        </p:blipFill>
        <p:spPr>
          <a:xfrm>
            <a:off x="5188723" y="1894942"/>
            <a:ext cx="725153" cy="608520"/>
          </a:xfrm>
          <a:prstGeom prst="rect">
            <a:avLst/>
          </a:prstGeom>
        </p:spPr>
      </p:pic>
      <p:pic>
        <p:nvPicPr>
          <p:cNvPr id="118" name="图片 117">
            <a:extLst>
              <a:ext uri="{FF2B5EF4-FFF2-40B4-BE49-F238E27FC236}">
                <a16:creationId xmlns:a16="http://schemas.microsoft.com/office/drawing/2014/main" id="{CF2169DB-3608-2C47-8AB4-000B3A7C29C7}"/>
              </a:ext>
            </a:extLst>
          </p:cNvPr>
          <p:cNvPicPr>
            <a:picLocks noChangeAspect="1"/>
          </p:cNvPicPr>
          <p:nvPr/>
        </p:nvPicPr>
        <p:blipFill rotWithShape="1">
          <a:blip r:embed="rId9"/>
          <a:srcRect r="30041" b="25677"/>
          <a:stretch/>
        </p:blipFill>
        <p:spPr>
          <a:xfrm>
            <a:off x="6014766" y="1611524"/>
            <a:ext cx="719515" cy="572061"/>
          </a:xfrm>
          <a:prstGeom prst="rect">
            <a:avLst/>
          </a:prstGeom>
        </p:spPr>
      </p:pic>
      <p:pic>
        <p:nvPicPr>
          <p:cNvPr id="120" name="图片 119">
            <a:extLst>
              <a:ext uri="{FF2B5EF4-FFF2-40B4-BE49-F238E27FC236}">
                <a16:creationId xmlns:a16="http://schemas.microsoft.com/office/drawing/2014/main" id="{321B06C1-B44F-6144-9435-44CF702E5586}"/>
              </a:ext>
            </a:extLst>
          </p:cNvPr>
          <p:cNvPicPr>
            <a:picLocks noChangeAspect="1"/>
          </p:cNvPicPr>
          <p:nvPr/>
        </p:nvPicPr>
        <p:blipFill rotWithShape="1">
          <a:blip r:embed="rId10"/>
          <a:srcRect l="14947" r="9471"/>
          <a:stretch/>
        </p:blipFill>
        <p:spPr>
          <a:xfrm>
            <a:off x="7729951" y="2884682"/>
            <a:ext cx="1148530" cy="995356"/>
          </a:xfrm>
          <a:prstGeom prst="rect">
            <a:avLst/>
          </a:prstGeom>
        </p:spPr>
      </p:pic>
      <p:pic>
        <p:nvPicPr>
          <p:cNvPr id="121" name="图片 120">
            <a:extLst>
              <a:ext uri="{FF2B5EF4-FFF2-40B4-BE49-F238E27FC236}">
                <a16:creationId xmlns:a16="http://schemas.microsoft.com/office/drawing/2014/main" id="{79B396F6-1596-A541-B4D2-64EE6E6CC9C5}"/>
              </a:ext>
            </a:extLst>
          </p:cNvPr>
          <p:cNvPicPr>
            <a:picLocks noChangeAspect="1"/>
          </p:cNvPicPr>
          <p:nvPr/>
        </p:nvPicPr>
        <p:blipFill>
          <a:blip r:embed="rId11"/>
          <a:stretch>
            <a:fillRect/>
          </a:stretch>
        </p:blipFill>
        <p:spPr>
          <a:xfrm>
            <a:off x="8067585" y="513650"/>
            <a:ext cx="1326814" cy="721095"/>
          </a:xfrm>
          <a:prstGeom prst="rect">
            <a:avLst/>
          </a:prstGeom>
        </p:spPr>
      </p:pic>
      <p:pic>
        <p:nvPicPr>
          <p:cNvPr id="122" name="图片 121">
            <a:extLst>
              <a:ext uri="{FF2B5EF4-FFF2-40B4-BE49-F238E27FC236}">
                <a16:creationId xmlns:a16="http://schemas.microsoft.com/office/drawing/2014/main" id="{C2CAEBB0-D26C-164B-9474-1CE56B618852}"/>
              </a:ext>
            </a:extLst>
          </p:cNvPr>
          <p:cNvPicPr>
            <a:picLocks noChangeAspect="1"/>
          </p:cNvPicPr>
          <p:nvPr/>
        </p:nvPicPr>
        <p:blipFill rotWithShape="1">
          <a:blip r:embed="rId12"/>
          <a:srcRect l="27142" t="20157" r="26623" b="20542"/>
          <a:stretch/>
        </p:blipFill>
        <p:spPr>
          <a:xfrm>
            <a:off x="9368984" y="296540"/>
            <a:ext cx="804399" cy="619034"/>
          </a:xfrm>
          <a:prstGeom prst="rect">
            <a:avLst/>
          </a:prstGeom>
        </p:spPr>
      </p:pic>
      <p:sp>
        <p:nvSpPr>
          <p:cNvPr id="125" name="矩形 124">
            <a:extLst>
              <a:ext uri="{FF2B5EF4-FFF2-40B4-BE49-F238E27FC236}">
                <a16:creationId xmlns:a16="http://schemas.microsoft.com/office/drawing/2014/main" id="{70E62A39-F2A0-524C-8102-6800264DA76D}"/>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深度学习技术的起源</a:t>
            </a:r>
          </a:p>
        </p:txBody>
      </p:sp>
    </p:spTree>
    <p:extLst>
      <p:ext uri="{BB962C8B-B14F-4D97-AF65-F5344CB8AC3E}">
        <p14:creationId xmlns:p14="http://schemas.microsoft.com/office/powerpoint/2010/main" val="27313033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94B1FE00-8BFC-CF4E-8AE3-33026E540E31}"/>
              </a:ext>
            </a:extLst>
          </p:cNvPr>
          <p:cNvSpPr/>
          <p:nvPr/>
        </p:nvSpPr>
        <p:spPr>
          <a:xfrm>
            <a:off x="1577588" y="5535716"/>
            <a:ext cx="5627076" cy="864717"/>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5" name="文本框 4">
            <a:extLst>
              <a:ext uri="{FF2B5EF4-FFF2-40B4-BE49-F238E27FC236}">
                <a16:creationId xmlns:a16="http://schemas.microsoft.com/office/drawing/2014/main" id="{B950A080-1B52-C948-AE20-FD3B7B5FD2AC}"/>
              </a:ext>
            </a:extLst>
          </p:cNvPr>
          <p:cNvSpPr txBox="1"/>
          <p:nvPr/>
        </p:nvSpPr>
        <p:spPr>
          <a:xfrm>
            <a:off x="1135467" y="1680620"/>
            <a:ext cx="5828045" cy="646331"/>
          </a:xfrm>
          <a:prstGeom prst="rect">
            <a:avLst/>
          </a:prstGeom>
          <a:noFill/>
        </p:spPr>
        <p:txBody>
          <a:bodyPr wrap="square" rtlCol="0">
            <a:spAutoFit/>
          </a:bodyPr>
          <a:lstStyle/>
          <a:p>
            <a:r>
              <a:rPr lang="en-US" altLang="zh-CN" sz="1200" dirty="0">
                <a:solidFill>
                  <a:srgbClr val="636D78"/>
                </a:solidFill>
                <a:latin typeface="Songti SC" panose="02010600040101010101" pitchFamily="2" charset="-122"/>
                <a:ea typeface="Songti SC" panose="02010600040101010101" pitchFamily="2" charset="-122"/>
              </a:rPr>
              <a:t>1943 </a:t>
            </a:r>
            <a:r>
              <a:rPr lang="zh-CN" altLang="en-US" sz="1200" dirty="0">
                <a:solidFill>
                  <a:srgbClr val="636D78"/>
                </a:solidFill>
                <a:latin typeface="Songti SC" panose="02010600040101010101" pitchFamily="2" charset="-122"/>
                <a:ea typeface="Songti SC" panose="02010600040101010101" pitchFamily="2" charset="-122"/>
              </a:rPr>
              <a:t>年，人工神经网络和数学模型建立，</a:t>
            </a:r>
            <a:r>
              <a:rPr lang="zh-CN" altLang="en-US" sz="1200" b="1" dirty="0">
                <a:solidFill>
                  <a:schemeClr val="accent2"/>
                </a:solidFill>
                <a:latin typeface="Songti SC" panose="02010600040101010101" pitchFamily="2" charset="-122"/>
                <a:ea typeface="Songti SC" panose="02010600040101010101" pitchFamily="2" charset="-122"/>
              </a:rPr>
              <a:t>人工神经网络研究时代开启</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r>
              <a:rPr lang="en-US" altLang="zh-CN" sz="1200" dirty="0">
                <a:solidFill>
                  <a:srgbClr val="636D78"/>
                </a:solidFill>
                <a:latin typeface="Songti SC" panose="02010600040101010101" pitchFamily="2" charset="-122"/>
                <a:ea typeface="Songti SC" panose="02010600040101010101" pitchFamily="2" charset="-122"/>
              </a:rPr>
              <a:t>1950 </a:t>
            </a:r>
            <a:r>
              <a:rPr lang="zh-CN" altLang="en-US" sz="1200" dirty="0">
                <a:solidFill>
                  <a:srgbClr val="636D78"/>
                </a:solidFill>
                <a:latin typeface="Songti SC" panose="02010600040101010101" pitchFamily="2" charset="-122"/>
                <a:ea typeface="Songti SC" panose="02010600040101010101" pitchFamily="2" charset="-122"/>
              </a:rPr>
              <a:t>年，计算机与人工智能之父图灵发表</a:t>
            </a:r>
            <a:r>
              <a:rPr lang="en-US" altLang="zh-C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机器能思考吗？</a:t>
            </a:r>
            <a:r>
              <a:rPr lang="en-US" altLang="zh-C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，提出“图灵测试”；</a:t>
            </a:r>
            <a:endParaRPr lang="en-US" altLang="zh-CN" sz="1200" dirty="0">
              <a:solidFill>
                <a:srgbClr val="636D78"/>
              </a:solidFill>
              <a:latin typeface="Songti SC" panose="02010600040101010101" pitchFamily="2" charset="-122"/>
              <a:ea typeface="Songti SC" panose="02010600040101010101" pitchFamily="2" charset="-122"/>
            </a:endParaRPr>
          </a:p>
          <a:p>
            <a:endParaRPr kumimoji="1" lang="zh-CN" altLang="en-US" sz="1200" dirty="0">
              <a:latin typeface="Songti SC" panose="02010600040101010101" pitchFamily="2" charset="-122"/>
              <a:ea typeface="Songti SC" panose="02010600040101010101" pitchFamily="2" charset="-122"/>
            </a:endParaRPr>
          </a:p>
        </p:txBody>
      </p:sp>
      <p:sp>
        <p:nvSpPr>
          <p:cNvPr id="58" name="L 形 57">
            <a:extLst>
              <a:ext uri="{FF2B5EF4-FFF2-40B4-BE49-F238E27FC236}">
                <a16:creationId xmlns:a16="http://schemas.microsoft.com/office/drawing/2014/main" id="{3A499FA7-DE1F-184D-9AB8-65BA55ED72AE}"/>
              </a:ext>
            </a:extLst>
          </p:cNvPr>
          <p:cNvSpPr/>
          <p:nvPr/>
        </p:nvSpPr>
        <p:spPr>
          <a:xfrm>
            <a:off x="1147159" y="2422695"/>
            <a:ext cx="6057505" cy="666672"/>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L 形 60">
            <a:extLst>
              <a:ext uri="{FF2B5EF4-FFF2-40B4-BE49-F238E27FC236}">
                <a16:creationId xmlns:a16="http://schemas.microsoft.com/office/drawing/2014/main" id="{D0A1DA1C-5043-0F4C-BE14-893A3608109A}"/>
              </a:ext>
            </a:extLst>
          </p:cNvPr>
          <p:cNvSpPr/>
          <p:nvPr/>
        </p:nvSpPr>
        <p:spPr>
          <a:xfrm>
            <a:off x="1478754" y="3185111"/>
            <a:ext cx="6057505" cy="666672"/>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5" name="L 形 64">
            <a:extLst>
              <a:ext uri="{FF2B5EF4-FFF2-40B4-BE49-F238E27FC236}">
                <a16:creationId xmlns:a16="http://schemas.microsoft.com/office/drawing/2014/main" id="{F31EBD3D-6377-6542-8339-274F78B3020E}"/>
              </a:ext>
            </a:extLst>
          </p:cNvPr>
          <p:cNvSpPr/>
          <p:nvPr/>
        </p:nvSpPr>
        <p:spPr>
          <a:xfrm>
            <a:off x="1814278" y="3957575"/>
            <a:ext cx="6057505" cy="666672"/>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8" name="L 形 67">
            <a:extLst>
              <a:ext uri="{FF2B5EF4-FFF2-40B4-BE49-F238E27FC236}">
                <a16:creationId xmlns:a16="http://schemas.microsoft.com/office/drawing/2014/main" id="{DD93472C-3295-8F45-B531-AE7A69351FF1}"/>
              </a:ext>
            </a:extLst>
          </p:cNvPr>
          <p:cNvSpPr/>
          <p:nvPr/>
        </p:nvSpPr>
        <p:spPr>
          <a:xfrm>
            <a:off x="1478754" y="4736597"/>
            <a:ext cx="6057505" cy="666672"/>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1" name="L 形 70">
            <a:extLst>
              <a:ext uri="{FF2B5EF4-FFF2-40B4-BE49-F238E27FC236}">
                <a16:creationId xmlns:a16="http://schemas.microsoft.com/office/drawing/2014/main" id="{CDAFC8BE-6CA5-0242-9225-0F9BC647E100}"/>
              </a:ext>
            </a:extLst>
          </p:cNvPr>
          <p:cNvSpPr/>
          <p:nvPr/>
        </p:nvSpPr>
        <p:spPr>
          <a:xfrm>
            <a:off x="1145509" y="5535716"/>
            <a:ext cx="945082" cy="1055437"/>
          </a:xfrm>
          <a:prstGeom prst="corner">
            <a:avLst>
              <a:gd name="adj1" fmla="val 21661"/>
              <a:gd name="adj2" fmla="val 37623"/>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L 形 5">
            <a:extLst>
              <a:ext uri="{FF2B5EF4-FFF2-40B4-BE49-F238E27FC236}">
                <a16:creationId xmlns:a16="http://schemas.microsoft.com/office/drawing/2014/main" id="{B48F75AF-2C26-AD4A-B675-07ED3761AB6D}"/>
              </a:ext>
            </a:extLst>
          </p:cNvPr>
          <p:cNvSpPr/>
          <p:nvPr/>
        </p:nvSpPr>
        <p:spPr>
          <a:xfrm>
            <a:off x="805522" y="1650231"/>
            <a:ext cx="6057505" cy="666672"/>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3" name="文本框 2">
            <a:extLst>
              <a:ext uri="{FF2B5EF4-FFF2-40B4-BE49-F238E27FC236}">
                <a16:creationId xmlns:a16="http://schemas.microsoft.com/office/drawing/2014/main" id="{50618FA7-CBDE-C64E-947B-29E3847CD693}"/>
              </a:ext>
            </a:extLst>
          </p:cNvPr>
          <p:cNvSpPr txBox="1"/>
          <p:nvPr/>
        </p:nvSpPr>
        <p:spPr>
          <a:xfrm>
            <a:off x="803872" y="1650475"/>
            <a:ext cx="432079" cy="646331"/>
          </a:xfrm>
          <a:prstGeom prst="rect">
            <a:avLst/>
          </a:prstGeom>
          <a:noFill/>
        </p:spPr>
        <p:txBody>
          <a:bodyPr wrap="square" rtlCol="0">
            <a:spAutoFit/>
          </a:bodyPr>
          <a:lstStyle/>
          <a:p>
            <a:r>
              <a:rPr kumimoji="1" lang="zh-CN" altLang="en-US" sz="1200" b="1" dirty="0">
                <a:solidFill>
                  <a:schemeClr val="accent2"/>
                </a:solidFill>
                <a:latin typeface="Songti SC Black" panose="02010600040101010101" pitchFamily="2" charset="-122"/>
                <a:ea typeface="Songti SC Black" panose="02010600040101010101" pitchFamily="2" charset="-122"/>
              </a:rPr>
              <a:t>萌芽期</a:t>
            </a:r>
          </a:p>
        </p:txBody>
      </p:sp>
      <p:sp>
        <p:nvSpPr>
          <p:cNvPr id="59" name="文本框 58">
            <a:extLst>
              <a:ext uri="{FF2B5EF4-FFF2-40B4-BE49-F238E27FC236}">
                <a16:creationId xmlns:a16="http://schemas.microsoft.com/office/drawing/2014/main" id="{D162A087-B290-8E43-8870-D67C3CC0867B}"/>
              </a:ext>
            </a:extLst>
          </p:cNvPr>
          <p:cNvSpPr txBox="1"/>
          <p:nvPr/>
        </p:nvSpPr>
        <p:spPr>
          <a:xfrm>
            <a:off x="1145509" y="2422939"/>
            <a:ext cx="432079" cy="646331"/>
          </a:xfrm>
          <a:prstGeom prst="rect">
            <a:avLst/>
          </a:prstGeom>
          <a:noFill/>
        </p:spPr>
        <p:txBody>
          <a:bodyPr wrap="square" rtlCol="0">
            <a:spAutoFit/>
          </a:bodyPr>
          <a:lstStyle/>
          <a:p>
            <a:r>
              <a:rPr kumimoji="1" lang="zh-CN" altLang="en-US" sz="1200" b="1" dirty="0">
                <a:solidFill>
                  <a:schemeClr val="accent2"/>
                </a:solidFill>
                <a:latin typeface="Songti SC Black" panose="02010600040101010101" pitchFamily="2" charset="-122"/>
                <a:ea typeface="Songti SC Black" panose="02010600040101010101" pitchFamily="2" charset="-122"/>
              </a:rPr>
              <a:t>启动期</a:t>
            </a:r>
          </a:p>
        </p:txBody>
      </p:sp>
      <p:sp>
        <p:nvSpPr>
          <p:cNvPr id="60" name="文本框 59">
            <a:extLst>
              <a:ext uri="{FF2B5EF4-FFF2-40B4-BE49-F238E27FC236}">
                <a16:creationId xmlns:a16="http://schemas.microsoft.com/office/drawing/2014/main" id="{CDFC4247-195B-014B-B73F-38903ED6E900}"/>
              </a:ext>
            </a:extLst>
          </p:cNvPr>
          <p:cNvSpPr txBox="1"/>
          <p:nvPr/>
        </p:nvSpPr>
        <p:spPr>
          <a:xfrm>
            <a:off x="1477104" y="2453084"/>
            <a:ext cx="5828045" cy="461665"/>
          </a:xfrm>
          <a:prstGeom prst="rect">
            <a:avLst/>
          </a:prstGeom>
          <a:noFill/>
        </p:spPr>
        <p:txBody>
          <a:bodyPr wrap="square" rtlCol="0">
            <a:spAutoFit/>
          </a:bodyPr>
          <a:lstStyle/>
          <a:p>
            <a:r>
              <a:rPr lang="en-US" altLang="zh-CN" sz="1200" dirty="0">
                <a:solidFill>
                  <a:srgbClr val="636D78"/>
                </a:solidFill>
                <a:latin typeface="Songti SC" panose="02010600040101010101" pitchFamily="2" charset="-122"/>
                <a:ea typeface="Songti SC" panose="02010600040101010101" pitchFamily="2" charset="-122"/>
              </a:rPr>
              <a:t>1956 </a:t>
            </a:r>
            <a:r>
              <a:rPr lang="zh-CN" altLang="en-US" sz="1200" dirty="0">
                <a:solidFill>
                  <a:srgbClr val="636D78"/>
                </a:solidFill>
                <a:latin typeface="Songti SC" panose="02010600040101010101" pitchFamily="2" charset="-122"/>
                <a:ea typeface="Songti SC" panose="02010600040101010101" pitchFamily="2" charset="-122"/>
              </a:rPr>
              <a:t>年，达特茅斯会议召开，标志着</a:t>
            </a:r>
            <a:r>
              <a:rPr lang="zh-CN" altLang="en-US" sz="1200" b="1" dirty="0">
                <a:solidFill>
                  <a:schemeClr val="accent2"/>
                </a:solidFill>
                <a:latin typeface="Songti SC" panose="02010600040101010101" pitchFamily="2" charset="-122"/>
                <a:ea typeface="Songti SC" panose="02010600040101010101" pitchFamily="2" charset="-122"/>
              </a:rPr>
              <a:t>人工智能的诞生</a:t>
            </a:r>
            <a:r>
              <a:rPr lang="zh-CN" altLang="en-US" sz="1200" dirty="0">
                <a:solidFill>
                  <a:srgbClr val="636D78"/>
                </a:solidFill>
                <a:latin typeface="Songti SC" panose="02010600040101010101" pitchFamily="2" charset="-122"/>
                <a:ea typeface="Songti SC" panose="02010600040101010101" pitchFamily="2" charset="-122"/>
              </a:rPr>
              <a:t>；期间，国际学术界人工智能研究潮流兴起，罗素</a:t>
            </a:r>
            <a:r>
              <a:rPr lang="en-US" altLang="zh-C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数学原理</a:t>
            </a:r>
            <a:r>
              <a:rPr lang="en-US" altLang="zh-CN" sz="1200" dirty="0">
                <a:solidFill>
                  <a:srgbClr val="636D78"/>
                </a:solidFill>
                <a:latin typeface="Songti SC" panose="02010600040101010101" pitchFamily="2" charset="-122"/>
                <a:ea typeface="Songti SC" panose="02010600040101010101" pitchFamily="2" charset="-122"/>
              </a:rPr>
              <a:t>》</a:t>
            </a:r>
            <a:r>
              <a:rPr lang="zh-CN" altLang="en-US" sz="1200" dirty="0">
                <a:solidFill>
                  <a:srgbClr val="636D78"/>
                </a:solidFill>
                <a:latin typeface="Songti SC" panose="02010600040101010101" pitchFamily="2" charset="-122"/>
                <a:ea typeface="Songti SC" panose="02010600040101010101" pitchFamily="2" charset="-122"/>
              </a:rPr>
              <a:t>被算法全部证明，学术交流频繁；</a:t>
            </a:r>
            <a:endParaRPr lang="en-US" altLang="zh-CN" sz="1200" dirty="0">
              <a:solidFill>
                <a:srgbClr val="636D78"/>
              </a:solidFill>
              <a:latin typeface="Songti SC" panose="02010600040101010101" pitchFamily="2" charset="-122"/>
              <a:ea typeface="Songti SC" panose="02010600040101010101" pitchFamily="2" charset="-122"/>
            </a:endParaRPr>
          </a:p>
        </p:txBody>
      </p:sp>
      <p:sp>
        <p:nvSpPr>
          <p:cNvPr id="62" name="文本框 61">
            <a:extLst>
              <a:ext uri="{FF2B5EF4-FFF2-40B4-BE49-F238E27FC236}">
                <a16:creationId xmlns:a16="http://schemas.microsoft.com/office/drawing/2014/main" id="{2701342C-E5D0-974C-A475-8ACF7BE0A064}"/>
              </a:ext>
            </a:extLst>
          </p:cNvPr>
          <p:cNvSpPr txBox="1"/>
          <p:nvPr/>
        </p:nvSpPr>
        <p:spPr>
          <a:xfrm>
            <a:off x="1477104" y="3185355"/>
            <a:ext cx="432079" cy="646331"/>
          </a:xfrm>
          <a:prstGeom prst="rect">
            <a:avLst/>
          </a:prstGeom>
          <a:noFill/>
        </p:spPr>
        <p:txBody>
          <a:bodyPr wrap="square" rtlCol="0">
            <a:spAutoFit/>
          </a:bodyPr>
          <a:lstStyle/>
          <a:p>
            <a:r>
              <a:rPr kumimoji="1" lang="zh-CN" altLang="en-US" sz="1200" b="1" dirty="0">
                <a:solidFill>
                  <a:schemeClr val="accent2"/>
                </a:solidFill>
                <a:latin typeface="Songti SC Black" panose="02010600040101010101" pitchFamily="2" charset="-122"/>
                <a:ea typeface="Songti SC Black" panose="02010600040101010101" pitchFamily="2" charset="-122"/>
              </a:rPr>
              <a:t>消沉期</a:t>
            </a:r>
          </a:p>
        </p:txBody>
      </p:sp>
      <p:sp>
        <p:nvSpPr>
          <p:cNvPr id="63" name="文本框 62">
            <a:extLst>
              <a:ext uri="{FF2B5EF4-FFF2-40B4-BE49-F238E27FC236}">
                <a16:creationId xmlns:a16="http://schemas.microsoft.com/office/drawing/2014/main" id="{6F614069-9160-344D-AFFA-5E2D9F856842}"/>
              </a:ext>
            </a:extLst>
          </p:cNvPr>
          <p:cNvSpPr txBox="1"/>
          <p:nvPr/>
        </p:nvSpPr>
        <p:spPr>
          <a:xfrm>
            <a:off x="1808699" y="3215500"/>
            <a:ext cx="5828045" cy="461665"/>
          </a:xfrm>
          <a:prstGeom prst="rect">
            <a:avLst/>
          </a:prstGeom>
          <a:noFill/>
        </p:spPr>
        <p:txBody>
          <a:bodyPr wrap="square" rtlCol="0">
            <a:spAutoFit/>
          </a:bodyPr>
          <a:lstStyle/>
          <a:p>
            <a:r>
              <a:rPr lang="en-US" altLang="zh-CN" sz="1200" dirty="0">
                <a:solidFill>
                  <a:srgbClr val="636D78"/>
                </a:solidFill>
                <a:latin typeface="Songti SC" panose="02010600040101010101" pitchFamily="2" charset="-122"/>
                <a:ea typeface="Songti SC" panose="02010600040101010101" pitchFamily="2" charset="-122"/>
              </a:rPr>
              <a:t>1969 </a:t>
            </a:r>
            <a:r>
              <a:rPr lang="zh-CN" altLang="en-US" sz="1200" dirty="0">
                <a:solidFill>
                  <a:srgbClr val="636D78"/>
                </a:solidFill>
                <a:latin typeface="Songti SC" panose="02010600040101010101" pitchFamily="2" charset="-122"/>
                <a:ea typeface="Songti SC" panose="02010600040101010101" pitchFamily="2" charset="-122"/>
              </a:rPr>
              <a:t>年，作为主要流派的</a:t>
            </a:r>
            <a:r>
              <a:rPr lang="zh-CN" altLang="en-US" sz="1200" b="1" dirty="0">
                <a:solidFill>
                  <a:schemeClr val="accent2"/>
                </a:solidFill>
                <a:latin typeface="Songti SC" panose="02010600040101010101" pitchFamily="2" charset="-122"/>
                <a:ea typeface="Songti SC" panose="02010600040101010101" pitchFamily="2" charset="-122"/>
              </a:rPr>
              <a:t>连接主义与符号主义进入消沉</a:t>
            </a:r>
            <a:r>
              <a:rPr lang="zh-CN" altLang="en-US" sz="1200" dirty="0">
                <a:solidFill>
                  <a:srgbClr val="636D78"/>
                </a:solidFill>
                <a:latin typeface="Songti SC" panose="02010600040101010101" pitchFamily="2" charset="-122"/>
                <a:ea typeface="Songti SC" panose="02010600040101010101" pitchFamily="2" charset="-122"/>
              </a:rPr>
              <a:t>，四大预言遥遥无期，在计算能力的限制下，国际及公众信心持续减弱；</a:t>
            </a:r>
            <a:endParaRPr lang="en-US" altLang="zh-CN" sz="1200" dirty="0">
              <a:solidFill>
                <a:srgbClr val="636D78"/>
              </a:solidFill>
              <a:latin typeface="Songti SC" panose="02010600040101010101" pitchFamily="2" charset="-122"/>
              <a:ea typeface="Songti SC" panose="02010600040101010101" pitchFamily="2" charset="-122"/>
            </a:endParaRPr>
          </a:p>
        </p:txBody>
      </p:sp>
      <p:sp>
        <p:nvSpPr>
          <p:cNvPr id="66" name="文本框 65">
            <a:extLst>
              <a:ext uri="{FF2B5EF4-FFF2-40B4-BE49-F238E27FC236}">
                <a16:creationId xmlns:a16="http://schemas.microsoft.com/office/drawing/2014/main" id="{22E564E2-77A5-624D-ABEF-B1F483D5B617}"/>
              </a:ext>
            </a:extLst>
          </p:cNvPr>
          <p:cNvSpPr txBox="1"/>
          <p:nvPr/>
        </p:nvSpPr>
        <p:spPr>
          <a:xfrm>
            <a:off x="1812628" y="3957819"/>
            <a:ext cx="432079" cy="646331"/>
          </a:xfrm>
          <a:prstGeom prst="rect">
            <a:avLst/>
          </a:prstGeom>
          <a:noFill/>
        </p:spPr>
        <p:txBody>
          <a:bodyPr wrap="square" rtlCol="0">
            <a:spAutoFit/>
          </a:bodyPr>
          <a:lstStyle/>
          <a:p>
            <a:r>
              <a:rPr kumimoji="1" lang="zh-CN" altLang="en-US" sz="1200" b="1" dirty="0">
                <a:solidFill>
                  <a:schemeClr val="accent2"/>
                </a:solidFill>
                <a:latin typeface="Songti SC Black" panose="02010600040101010101" pitchFamily="2" charset="-122"/>
                <a:ea typeface="Songti SC Black" panose="02010600040101010101" pitchFamily="2" charset="-122"/>
              </a:rPr>
              <a:t>突破期</a:t>
            </a:r>
          </a:p>
        </p:txBody>
      </p:sp>
      <p:sp>
        <p:nvSpPr>
          <p:cNvPr id="67" name="文本框 66">
            <a:extLst>
              <a:ext uri="{FF2B5EF4-FFF2-40B4-BE49-F238E27FC236}">
                <a16:creationId xmlns:a16="http://schemas.microsoft.com/office/drawing/2014/main" id="{9148796B-5852-A747-A377-83DE79F3434F}"/>
              </a:ext>
            </a:extLst>
          </p:cNvPr>
          <p:cNvSpPr txBox="1"/>
          <p:nvPr/>
        </p:nvSpPr>
        <p:spPr>
          <a:xfrm>
            <a:off x="2144223" y="3987964"/>
            <a:ext cx="5828045" cy="461665"/>
          </a:xfrm>
          <a:prstGeom prst="rect">
            <a:avLst/>
          </a:prstGeom>
          <a:noFill/>
        </p:spPr>
        <p:txBody>
          <a:bodyPr wrap="square" rtlCol="0">
            <a:spAutoFit/>
          </a:bodyPr>
          <a:lstStyle/>
          <a:p>
            <a:r>
              <a:rPr lang="en-US" altLang="zh-CN" sz="1200" dirty="0">
                <a:solidFill>
                  <a:srgbClr val="636D78"/>
                </a:solidFill>
                <a:latin typeface="Songti SC" panose="02010600040101010101" pitchFamily="2" charset="-122"/>
                <a:ea typeface="Songti SC" panose="02010600040101010101" pitchFamily="2" charset="-122"/>
              </a:rPr>
              <a:t>1975 </a:t>
            </a:r>
            <a:r>
              <a:rPr lang="zh-CN" altLang="en-US" sz="1200" dirty="0">
                <a:solidFill>
                  <a:srgbClr val="636D78"/>
                </a:solidFill>
                <a:latin typeface="Songti SC" panose="02010600040101010101" pitchFamily="2" charset="-122"/>
                <a:ea typeface="Songti SC" panose="02010600040101010101" pitchFamily="2" charset="-122"/>
              </a:rPr>
              <a:t>年，</a:t>
            </a:r>
            <a:r>
              <a:rPr lang="en-US" altLang="zh-CN" sz="1200" b="1" dirty="0">
                <a:solidFill>
                  <a:schemeClr val="accent2"/>
                </a:solidFill>
                <a:latin typeface="Songti SC" panose="02010600040101010101" pitchFamily="2" charset="-122"/>
                <a:ea typeface="Songti SC" panose="02010600040101010101" pitchFamily="2" charset="-122"/>
              </a:rPr>
              <a:t>BP </a:t>
            </a:r>
            <a:r>
              <a:rPr lang="zh-CN" altLang="en-US" sz="1200" b="1" dirty="0">
                <a:solidFill>
                  <a:schemeClr val="accent2"/>
                </a:solidFill>
                <a:latin typeface="Songti SC" panose="02010600040101010101" pitchFamily="2" charset="-122"/>
                <a:ea typeface="Songti SC" panose="02010600040101010101" pitchFamily="2" charset="-122"/>
              </a:rPr>
              <a:t>算法</a:t>
            </a:r>
            <a:r>
              <a:rPr lang="zh-CN" altLang="en-US" sz="1200" dirty="0">
                <a:solidFill>
                  <a:srgbClr val="636D78"/>
                </a:solidFill>
                <a:latin typeface="Songti SC" panose="02010600040101010101" pitchFamily="2" charset="-122"/>
                <a:ea typeface="Songti SC" panose="02010600040101010101" pitchFamily="2" charset="-122"/>
              </a:rPr>
              <a:t>开始研究，第五代计算机开始研制，专家系统的研究和应用艰难前行，半导体技术发展，计算机成本和计算能力逐步提高，</a:t>
            </a:r>
            <a:r>
              <a:rPr lang="zh-CN" altLang="en-US" sz="1200" b="1" dirty="0">
                <a:solidFill>
                  <a:schemeClr val="accent2"/>
                </a:solidFill>
                <a:latin typeface="Songti SC" panose="02010600040101010101" pitchFamily="2" charset="-122"/>
                <a:ea typeface="Songti SC" panose="02010600040101010101" pitchFamily="2" charset="-122"/>
              </a:rPr>
              <a:t>人工智能逐渐开始突破</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p:txBody>
      </p:sp>
      <p:sp>
        <p:nvSpPr>
          <p:cNvPr id="69" name="文本框 68">
            <a:extLst>
              <a:ext uri="{FF2B5EF4-FFF2-40B4-BE49-F238E27FC236}">
                <a16:creationId xmlns:a16="http://schemas.microsoft.com/office/drawing/2014/main" id="{6CDF06D6-E0EE-124D-AF77-4667E9F0E4C0}"/>
              </a:ext>
            </a:extLst>
          </p:cNvPr>
          <p:cNvSpPr txBox="1"/>
          <p:nvPr/>
        </p:nvSpPr>
        <p:spPr>
          <a:xfrm>
            <a:off x="1477104" y="4736841"/>
            <a:ext cx="432079" cy="646331"/>
          </a:xfrm>
          <a:prstGeom prst="rect">
            <a:avLst/>
          </a:prstGeom>
          <a:noFill/>
        </p:spPr>
        <p:txBody>
          <a:bodyPr wrap="square" rtlCol="0">
            <a:spAutoFit/>
          </a:bodyPr>
          <a:lstStyle/>
          <a:p>
            <a:r>
              <a:rPr kumimoji="1" lang="zh-CN" altLang="en-US" sz="1200" b="1" dirty="0">
                <a:solidFill>
                  <a:schemeClr val="accent2"/>
                </a:solidFill>
                <a:latin typeface="Songti SC Black" panose="02010600040101010101" pitchFamily="2" charset="-122"/>
                <a:ea typeface="Songti SC Black" panose="02010600040101010101" pitchFamily="2" charset="-122"/>
              </a:rPr>
              <a:t>发展期</a:t>
            </a:r>
          </a:p>
        </p:txBody>
      </p:sp>
      <p:sp>
        <p:nvSpPr>
          <p:cNvPr id="70" name="文本框 69">
            <a:extLst>
              <a:ext uri="{FF2B5EF4-FFF2-40B4-BE49-F238E27FC236}">
                <a16:creationId xmlns:a16="http://schemas.microsoft.com/office/drawing/2014/main" id="{2DDA4A2C-17F8-8B42-892A-0E042CB7FF33}"/>
              </a:ext>
            </a:extLst>
          </p:cNvPr>
          <p:cNvSpPr txBox="1"/>
          <p:nvPr/>
        </p:nvSpPr>
        <p:spPr>
          <a:xfrm>
            <a:off x="1808699" y="4766986"/>
            <a:ext cx="5828045" cy="461665"/>
          </a:xfrm>
          <a:prstGeom prst="rect">
            <a:avLst/>
          </a:prstGeom>
          <a:noFill/>
        </p:spPr>
        <p:txBody>
          <a:bodyPr wrap="square" rtlCol="0">
            <a:spAutoFit/>
          </a:bodyPr>
          <a:lstStyle/>
          <a:p>
            <a:r>
              <a:rPr lang="en-US" altLang="zh-CN" sz="1200" dirty="0">
                <a:solidFill>
                  <a:srgbClr val="636D78"/>
                </a:solidFill>
                <a:latin typeface="Songti SC" panose="02010600040101010101" pitchFamily="2" charset="-122"/>
                <a:ea typeface="Songti SC" panose="02010600040101010101" pitchFamily="2" charset="-122"/>
              </a:rPr>
              <a:t>1986 </a:t>
            </a:r>
            <a:r>
              <a:rPr lang="zh-CN" altLang="en-US" sz="1200" dirty="0">
                <a:solidFill>
                  <a:srgbClr val="636D78"/>
                </a:solidFill>
                <a:latin typeface="Songti SC" panose="02010600040101010101" pitchFamily="2" charset="-122"/>
                <a:ea typeface="Songti SC" panose="02010600040101010101" pitchFamily="2" charset="-122"/>
              </a:rPr>
              <a:t>年，</a:t>
            </a:r>
            <a:r>
              <a:rPr lang="en-US" altLang="zh-CN" sz="1200" b="1" dirty="0">
                <a:solidFill>
                  <a:schemeClr val="accent2"/>
                </a:solidFill>
                <a:latin typeface="Songti SC" panose="02010600040101010101" pitchFamily="2" charset="-122"/>
                <a:ea typeface="Songti SC" panose="02010600040101010101" pitchFamily="2" charset="-122"/>
              </a:rPr>
              <a:t>BP </a:t>
            </a:r>
            <a:r>
              <a:rPr lang="zh-CN" altLang="en-US" sz="1200" b="1" dirty="0">
                <a:solidFill>
                  <a:schemeClr val="accent2"/>
                </a:solidFill>
                <a:latin typeface="Songti SC" panose="02010600040101010101" pitchFamily="2" charset="-122"/>
                <a:ea typeface="Songti SC" panose="02010600040101010101" pitchFamily="2" charset="-122"/>
              </a:rPr>
              <a:t>网络</a:t>
            </a:r>
            <a:r>
              <a:rPr lang="zh-CN" altLang="en-US" sz="1200" dirty="0">
                <a:solidFill>
                  <a:srgbClr val="636D78"/>
                </a:solidFill>
                <a:latin typeface="Songti SC" panose="02010600040101010101" pitchFamily="2" charset="-122"/>
                <a:ea typeface="Songti SC" panose="02010600040101010101" pitchFamily="2" charset="-122"/>
              </a:rPr>
              <a:t>实现，神经网络得到广泛认知，基于人工神经网络算法研究突飞猛进；</a:t>
            </a:r>
            <a:r>
              <a:rPr lang="zh-CN" altLang="en-US" sz="1200" b="1" dirty="0">
                <a:solidFill>
                  <a:schemeClr val="accent2"/>
                </a:solidFill>
                <a:latin typeface="Songti SC" panose="02010600040101010101" pitchFamily="2" charset="-122"/>
                <a:ea typeface="Songti SC" panose="02010600040101010101" pitchFamily="2" charset="-122"/>
              </a:rPr>
              <a:t>计算机硬件</a:t>
            </a:r>
            <a:r>
              <a:rPr lang="zh-CN" altLang="en-US" sz="1200" dirty="0">
                <a:solidFill>
                  <a:srgbClr val="636D78"/>
                </a:solidFill>
                <a:latin typeface="Songti SC" panose="02010600040101010101" pitchFamily="2" charset="-122"/>
                <a:ea typeface="Songti SC" panose="02010600040101010101" pitchFamily="2" charset="-122"/>
              </a:rPr>
              <a:t>能力快速提升；互联网构建，</a:t>
            </a:r>
            <a:r>
              <a:rPr lang="zh-CN" altLang="en-US" sz="1200" b="1" dirty="0">
                <a:solidFill>
                  <a:schemeClr val="accent2"/>
                </a:solidFill>
                <a:latin typeface="Songti SC" panose="02010600040101010101" pitchFamily="2" charset="-122"/>
                <a:ea typeface="Songti SC" panose="02010600040101010101" pitchFamily="2" charset="-122"/>
              </a:rPr>
              <a:t>分布式网络</a:t>
            </a:r>
            <a:r>
              <a:rPr lang="zh-CN" altLang="en-US" sz="1200" dirty="0">
                <a:solidFill>
                  <a:srgbClr val="636D78"/>
                </a:solidFill>
                <a:latin typeface="Songti SC" panose="02010600040101010101" pitchFamily="2" charset="-122"/>
                <a:ea typeface="Songti SC" panose="02010600040101010101" pitchFamily="2" charset="-122"/>
              </a:rPr>
              <a:t>降低了人工智能的计算成本；</a:t>
            </a:r>
            <a:endParaRPr lang="en-US" altLang="zh-CN" sz="1200" dirty="0">
              <a:solidFill>
                <a:srgbClr val="636D78"/>
              </a:solidFill>
              <a:latin typeface="Songti SC" panose="02010600040101010101" pitchFamily="2" charset="-122"/>
              <a:ea typeface="Songti SC" panose="02010600040101010101" pitchFamily="2" charset="-122"/>
            </a:endParaRPr>
          </a:p>
        </p:txBody>
      </p:sp>
      <p:sp>
        <p:nvSpPr>
          <p:cNvPr id="72" name="文本框 71">
            <a:extLst>
              <a:ext uri="{FF2B5EF4-FFF2-40B4-BE49-F238E27FC236}">
                <a16:creationId xmlns:a16="http://schemas.microsoft.com/office/drawing/2014/main" id="{6CED5339-08FD-A240-9F0A-198AA2F9F8BA}"/>
              </a:ext>
            </a:extLst>
          </p:cNvPr>
          <p:cNvSpPr txBox="1"/>
          <p:nvPr/>
        </p:nvSpPr>
        <p:spPr>
          <a:xfrm>
            <a:off x="1174003" y="5535961"/>
            <a:ext cx="432079" cy="1015663"/>
          </a:xfrm>
          <a:prstGeom prst="rect">
            <a:avLst/>
          </a:prstGeom>
          <a:noFill/>
        </p:spPr>
        <p:txBody>
          <a:bodyPr wrap="square" rtlCol="0">
            <a:spAutoFit/>
          </a:bodyPr>
          <a:lstStyle/>
          <a:p>
            <a:r>
              <a:rPr kumimoji="1" lang="zh-CN" altLang="en-US" sz="1200" b="1" dirty="0">
                <a:solidFill>
                  <a:schemeClr val="accent2"/>
                </a:solidFill>
                <a:latin typeface="Songti SC Black" panose="02010600040101010101" pitchFamily="2" charset="-122"/>
                <a:ea typeface="Songti SC Black" panose="02010600040101010101" pitchFamily="2" charset="-122"/>
              </a:rPr>
              <a:t>高速发展期</a:t>
            </a:r>
          </a:p>
        </p:txBody>
      </p:sp>
      <p:sp>
        <p:nvSpPr>
          <p:cNvPr id="73" name="文本框 72">
            <a:extLst>
              <a:ext uri="{FF2B5EF4-FFF2-40B4-BE49-F238E27FC236}">
                <a16:creationId xmlns:a16="http://schemas.microsoft.com/office/drawing/2014/main" id="{8D57DA08-8A97-BD43-A44A-5EBCDC7CFA79}"/>
              </a:ext>
            </a:extLst>
          </p:cNvPr>
          <p:cNvSpPr txBox="1"/>
          <p:nvPr/>
        </p:nvSpPr>
        <p:spPr>
          <a:xfrm>
            <a:off x="1577588" y="5569436"/>
            <a:ext cx="5828045" cy="830997"/>
          </a:xfrm>
          <a:prstGeom prst="rect">
            <a:avLst/>
          </a:prstGeom>
          <a:noFill/>
        </p:spPr>
        <p:txBody>
          <a:bodyPr wrap="square" rtlCol="0">
            <a:spAutoFit/>
          </a:bodyPr>
          <a:lstStyle/>
          <a:p>
            <a:r>
              <a:rPr lang="en-US" altLang="zh-CN" sz="1200" dirty="0">
                <a:solidFill>
                  <a:srgbClr val="636D78"/>
                </a:solidFill>
                <a:latin typeface="Songti SC" panose="02010600040101010101" pitchFamily="2" charset="-122"/>
                <a:ea typeface="Songti SC" panose="02010600040101010101" pitchFamily="2" charset="-122"/>
              </a:rPr>
              <a:t>2006 </a:t>
            </a:r>
            <a:r>
              <a:rPr lang="zh-CN" altLang="en-US" sz="1200" dirty="0">
                <a:solidFill>
                  <a:srgbClr val="636D78"/>
                </a:solidFill>
                <a:latin typeface="Songti SC" panose="02010600040101010101" pitchFamily="2" charset="-122"/>
                <a:ea typeface="Songti SC" panose="02010600040101010101" pitchFamily="2" charset="-122"/>
              </a:rPr>
              <a:t>年，深度学习被提出，人工智能</a:t>
            </a:r>
            <a:r>
              <a:rPr lang="zh-CN" altLang="en-US" sz="1200" b="1" dirty="0">
                <a:solidFill>
                  <a:schemeClr val="accent2"/>
                </a:solidFill>
                <a:latin typeface="Songti SC" panose="02010600040101010101" pitchFamily="2" charset="-122"/>
                <a:ea typeface="Songti SC" panose="02010600040101010101" pitchFamily="2" charset="-122"/>
              </a:rPr>
              <a:t>算法产生突破性发展</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r>
              <a:rPr lang="en-US" altLang="zh-CN" sz="1200" dirty="0">
                <a:solidFill>
                  <a:srgbClr val="636D78"/>
                </a:solidFill>
                <a:latin typeface="Songti SC" panose="02010600040101010101" pitchFamily="2" charset="-122"/>
                <a:ea typeface="Songti SC" panose="02010600040101010101" pitchFamily="2" charset="-122"/>
              </a:rPr>
              <a:t>2010 </a:t>
            </a:r>
            <a:r>
              <a:rPr lang="zh-CN" altLang="en-US" sz="1200" dirty="0">
                <a:solidFill>
                  <a:srgbClr val="636D78"/>
                </a:solidFill>
                <a:latin typeface="Songti SC" panose="02010600040101010101" pitchFamily="2" charset="-122"/>
                <a:ea typeface="Songti SC" panose="02010600040101010101" pitchFamily="2" charset="-122"/>
              </a:rPr>
              <a:t>年，移动互联网发展，人工智能</a:t>
            </a:r>
            <a:r>
              <a:rPr lang="zh-CN" altLang="en-US" sz="1200" b="1" dirty="0">
                <a:solidFill>
                  <a:schemeClr val="accent2"/>
                </a:solidFill>
                <a:latin typeface="Songti SC" panose="02010600040101010101" pitchFamily="2" charset="-122"/>
                <a:ea typeface="Songti SC" panose="02010600040101010101" pitchFamily="2" charset="-122"/>
              </a:rPr>
              <a:t>应用场景开始增多</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r>
              <a:rPr lang="en-US" altLang="zh-CN" sz="1200" dirty="0">
                <a:solidFill>
                  <a:srgbClr val="636D78"/>
                </a:solidFill>
                <a:latin typeface="Songti SC" panose="02010600040101010101" pitchFamily="2" charset="-122"/>
                <a:ea typeface="Songti SC" panose="02010600040101010101" pitchFamily="2" charset="-122"/>
              </a:rPr>
              <a:t>2012 </a:t>
            </a:r>
            <a:r>
              <a:rPr lang="zh-CN" altLang="en-US" sz="1200" dirty="0">
                <a:solidFill>
                  <a:srgbClr val="636D78"/>
                </a:solidFill>
                <a:latin typeface="Songti SC" panose="02010600040101010101" pitchFamily="2" charset="-122"/>
                <a:ea typeface="Songti SC" panose="02010600040101010101" pitchFamily="2" charset="-122"/>
              </a:rPr>
              <a:t>年，深度学习算法在语言和视觉识别上实现突破，同年融资规模开始快速增长，人工智能</a:t>
            </a:r>
            <a:r>
              <a:rPr lang="zh-CN" altLang="en-US" sz="1200" b="1" dirty="0">
                <a:solidFill>
                  <a:schemeClr val="accent2"/>
                </a:solidFill>
                <a:latin typeface="Songti SC" panose="02010600040101010101" pitchFamily="2" charset="-122"/>
                <a:ea typeface="Songti SC" panose="02010600040101010101" pitchFamily="2" charset="-122"/>
              </a:rPr>
              <a:t>商业化高速发展</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90D57C80-DA62-504A-ABDC-D0BD6CD86EAF}"/>
              </a:ext>
            </a:extLst>
          </p:cNvPr>
          <p:cNvPicPr>
            <a:picLocks noChangeAspect="1"/>
          </p:cNvPicPr>
          <p:nvPr/>
        </p:nvPicPr>
        <p:blipFill>
          <a:blip r:embed="rId2"/>
          <a:stretch>
            <a:fillRect/>
          </a:stretch>
        </p:blipFill>
        <p:spPr>
          <a:xfrm>
            <a:off x="7108114" y="1571028"/>
            <a:ext cx="1783948" cy="745875"/>
          </a:xfrm>
          <a:prstGeom prst="rect">
            <a:avLst/>
          </a:prstGeom>
        </p:spPr>
      </p:pic>
      <p:pic>
        <p:nvPicPr>
          <p:cNvPr id="75" name="图片 74">
            <a:extLst>
              <a:ext uri="{FF2B5EF4-FFF2-40B4-BE49-F238E27FC236}">
                <a16:creationId xmlns:a16="http://schemas.microsoft.com/office/drawing/2014/main" id="{4B44A743-EDE9-5249-8AD6-8CD8135FDF52}"/>
              </a:ext>
            </a:extLst>
          </p:cNvPr>
          <p:cNvPicPr>
            <a:picLocks noChangeAspect="1"/>
          </p:cNvPicPr>
          <p:nvPr/>
        </p:nvPicPr>
        <p:blipFill>
          <a:blip r:embed="rId3"/>
          <a:stretch>
            <a:fillRect/>
          </a:stretch>
        </p:blipFill>
        <p:spPr>
          <a:xfrm>
            <a:off x="7494424" y="2439544"/>
            <a:ext cx="950828" cy="613120"/>
          </a:xfrm>
          <a:prstGeom prst="rect">
            <a:avLst/>
          </a:prstGeom>
        </p:spPr>
      </p:pic>
      <p:pic>
        <p:nvPicPr>
          <p:cNvPr id="9" name="图片 8">
            <a:extLst>
              <a:ext uri="{FF2B5EF4-FFF2-40B4-BE49-F238E27FC236}">
                <a16:creationId xmlns:a16="http://schemas.microsoft.com/office/drawing/2014/main" id="{02788538-4363-A046-AC0F-EA88D41DC85F}"/>
              </a:ext>
            </a:extLst>
          </p:cNvPr>
          <p:cNvPicPr>
            <a:picLocks noChangeAspect="1"/>
          </p:cNvPicPr>
          <p:nvPr/>
        </p:nvPicPr>
        <p:blipFill>
          <a:blip r:embed="rId4"/>
          <a:stretch>
            <a:fillRect/>
          </a:stretch>
        </p:blipFill>
        <p:spPr>
          <a:xfrm>
            <a:off x="664071" y="3208350"/>
            <a:ext cx="710563" cy="663454"/>
          </a:xfrm>
          <a:prstGeom prst="rect">
            <a:avLst/>
          </a:prstGeom>
        </p:spPr>
      </p:pic>
      <p:pic>
        <p:nvPicPr>
          <p:cNvPr id="12" name="图片 11">
            <a:extLst>
              <a:ext uri="{FF2B5EF4-FFF2-40B4-BE49-F238E27FC236}">
                <a16:creationId xmlns:a16="http://schemas.microsoft.com/office/drawing/2014/main" id="{1892F4F8-86D1-5F4F-B4B3-4DD3732C9FB6}"/>
              </a:ext>
            </a:extLst>
          </p:cNvPr>
          <p:cNvPicPr>
            <a:picLocks noChangeAspect="1"/>
          </p:cNvPicPr>
          <p:nvPr/>
        </p:nvPicPr>
        <p:blipFill>
          <a:blip r:embed="rId5"/>
          <a:stretch>
            <a:fillRect/>
          </a:stretch>
        </p:blipFill>
        <p:spPr>
          <a:xfrm>
            <a:off x="706401" y="4007904"/>
            <a:ext cx="1028455" cy="609274"/>
          </a:xfrm>
          <a:prstGeom prst="rect">
            <a:avLst/>
          </a:prstGeom>
        </p:spPr>
      </p:pic>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深度学习技术的起源</a:t>
            </a:r>
          </a:p>
        </p:txBody>
      </p:sp>
      <p:pic>
        <p:nvPicPr>
          <p:cNvPr id="13" name="图片 12">
            <a:extLst>
              <a:ext uri="{FF2B5EF4-FFF2-40B4-BE49-F238E27FC236}">
                <a16:creationId xmlns:a16="http://schemas.microsoft.com/office/drawing/2014/main" id="{08A1165F-278F-A046-9EA9-4367A689294B}"/>
              </a:ext>
            </a:extLst>
          </p:cNvPr>
          <p:cNvPicPr>
            <a:picLocks noChangeAspect="1"/>
          </p:cNvPicPr>
          <p:nvPr/>
        </p:nvPicPr>
        <p:blipFill>
          <a:blip r:embed="rId6"/>
          <a:stretch>
            <a:fillRect/>
          </a:stretch>
        </p:blipFill>
        <p:spPr>
          <a:xfrm>
            <a:off x="7305149" y="5535716"/>
            <a:ext cx="995707" cy="707792"/>
          </a:xfrm>
          <a:prstGeom prst="rect">
            <a:avLst/>
          </a:prstGeom>
        </p:spPr>
      </p:pic>
      <p:pic>
        <p:nvPicPr>
          <p:cNvPr id="14" name="图片 13">
            <a:extLst>
              <a:ext uri="{FF2B5EF4-FFF2-40B4-BE49-F238E27FC236}">
                <a16:creationId xmlns:a16="http://schemas.microsoft.com/office/drawing/2014/main" id="{FF031281-1ACA-5445-A179-41337659C15C}"/>
              </a:ext>
            </a:extLst>
          </p:cNvPr>
          <p:cNvPicPr>
            <a:picLocks noChangeAspect="1"/>
          </p:cNvPicPr>
          <p:nvPr/>
        </p:nvPicPr>
        <p:blipFill>
          <a:blip r:embed="rId7"/>
          <a:stretch>
            <a:fillRect/>
          </a:stretch>
        </p:blipFill>
        <p:spPr>
          <a:xfrm>
            <a:off x="7851956" y="4646747"/>
            <a:ext cx="822403" cy="736425"/>
          </a:xfrm>
          <a:prstGeom prst="rect">
            <a:avLst/>
          </a:prstGeom>
        </p:spPr>
      </p:pic>
    </p:spTree>
    <p:extLst>
      <p:ext uri="{BB962C8B-B14F-4D97-AF65-F5344CB8AC3E}">
        <p14:creationId xmlns:p14="http://schemas.microsoft.com/office/powerpoint/2010/main" val="35579061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9180800" y="3108144"/>
            <a:ext cx="1257291" cy="1880857"/>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3704535" cy="51607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神经网络的三起两落</a:t>
            </a:r>
            <a:endParaRPr lang="en-US" sz="1600" b="1" dirty="0">
              <a:solidFill>
                <a:srgbClr val="636D78"/>
              </a:solidFill>
              <a:latin typeface="Songti SC Black" panose="02010600040101010101" pitchFamily="2" charset="-122"/>
              <a:ea typeface="Songti SC Black" panose="02010600040101010101" pitchFamily="2" charset="-122"/>
            </a:endParaRPr>
          </a:p>
        </p:txBody>
      </p:sp>
      <p:pic>
        <p:nvPicPr>
          <p:cNvPr id="2" name="图片 1">
            <a:extLst>
              <a:ext uri="{FF2B5EF4-FFF2-40B4-BE49-F238E27FC236}">
                <a16:creationId xmlns:a16="http://schemas.microsoft.com/office/drawing/2014/main" id="{34085C7D-C9EC-BA45-8E38-399367BAFA5D}"/>
              </a:ext>
            </a:extLst>
          </p:cNvPr>
          <p:cNvPicPr>
            <a:picLocks noChangeAspect="1"/>
          </p:cNvPicPr>
          <p:nvPr/>
        </p:nvPicPr>
        <p:blipFill>
          <a:blip r:embed="rId2"/>
          <a:stretch>
            <a:fillRect/>
          </a:stretch>
        </p:blipFill>
        <p:spPr>
          <a:xfrm>
            <a:off x="1233780" y="2537725"/>
            <a:ext cx="9132068" cy="3314141"/>
          </a:xfrm>
          <a:prstGeom prst="rect">
            <a:avLst/>
          </a:prstGeom>
        </p:spPr>
      </p:pic>
    </p:spTree>
    <p:extLst>
      <p:ext uri="{BB962C8B-B14F-4D97-AF65-F5344CB8AC3E}">
        <p14:creationId xmlns:p14="http://schemas.microsoft.com/office/powerpoint/2010/main" val="42838021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1472F77-5153-8049-B4C3-C8B6F9920569}"/>
              </a:ext>
            </a:extLst>
          </p:cNvPr>
          <p:cNvGrpSpPr/>
          <p:nvPr/>
        </p:nvGrpSpPr>
        <p:grpSpPr>
          <a:xfrm>
            <a:off x="1134291" y="1768966"/>
            <a:ext cx="9301754" cy="4102996"/>
            <a:chOff x="1134291" y="1768966"/>
            <a:chExt cx="9301754" cy="4102996"/>
          </a:xfrm>
        </p:grpSpPr>
        <p:pic>
          <p:nvPicPr>
            <p:cNvPr id="3" name="图片 2">
              <a:extLst>
                <a:ext uri="{FF2B5EF4-FFF2-40B4-BE49-F238E27FC236}">
                  <a16:creationId xmlns:a16="http://schemas.microsoft.com/office/drawing/2014/main" id="{617AE962-E776-454E-AABC-B192F86B6D5B}"/>
                </a:ext>
              </a:extLst>
            </p:cNvPr>
            <p:cNvPicPr>
              <a:picLocks noChangeAspect="1"/>
            </p:cNvPicPr>
            <p:nvPr/>
          </p:nvPicPr>
          <p:blipFill>
            <a:blip r:embed="rId2"/>
            <a:stretch>
              <a:fillRect/>
            </a:stretch>
          </p:blipFill>
          <p:spPr>
            <a:xfrm>
              <a:off x="1134291" y="1958166"/>
              <a:ext cx="9301754" cy="3913796"/>
            </a:xfrm>
            <a:prstGeom prst="rect">
              <a:avLst/>
            </a:prstGeom>
          </p:spPr>
        </p:pic>
        <p:sp>
          <p:nvSpPr>
            <p:cNvPr id="4" name="圆角矩形 3">
              <a:extLst>
                <a:ext uri="{FF2B5EF4-FFF2-40B4-BE49-F238E27FC236}">
                  <a16:creationId xmlns:a16="http://schemas.microsoft.com/office/drawing/2014/main" id="{2AFFF479-0939-5849-8326-73E37C28B22F}"/>
                </a:ext>
              </a:extLst>
            </p:cNvPr>
            <p:cNvSpPr/>
            <p:nvPr/>
          </p:nvSpPr>
          <p:spPr>
            <a:xfrm>
              <a:off x="1249278" y="1768966"/>
              <a:ext cx="7482740" cy="9742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grpSp>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3704535" cy="51607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b="1" dirty="0">
                <a:solidFill>
                  <a:srgbClr val="636D78"/>
                </a:solidFill>
                <a:latin typeface="Songti SC Black" panose="02010600040101010101" pitchFamily="2" charset="-122"/>
                <a:ea typeface="Songti SC Black" panose="02010600040101010101" pitchFamily="2" charset="-122"/>
              </a:rPr>
              <a:t>神经网络的三起两落</a:t>
            </a:r>
            <a:endParaRPr lang="en-US" sz="1600" b="1" dirty="0">
              <a:solidFill>
                <a:srgbClr val="636D78"/>
              </a:solidFill>
              <a:latin typeface="Songti SC Black" panose="02010600040101010101" pitchFamily="2" charset="-122"/>
              <a:ea typeface="Songti SC Black" panose="02010600040101010101" pitchFamily="2" charset="-122"/>
            </a:endParaRPr>
          </a:p>
        </p:txBody>
      </p:sp>
    </p:spTree>
    <p:extLst>
      <p:ext uri="{BB962C8B-B14F-4D97-AF65-F5344CB8AC3E}">
        <p14:creationId xmlns:p14="http://schemas.microsoft.com/office/powerpoint/2010/main" val="34781063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Geoffrey Hinton &amp; Neural Networks</a:t>
            </a:r>
          </a:p>
          <a:p>
            <a:pPr lvl="1">
              <a:lnSpc>
                <a:spcPct val="100000"/>
              </a:lnSpc>
            </a:pPr>
            <a:r>
              <a:rPr lang="en-US" altLang="zh-CN" sz="1200" b="1" dirty="0">
                <a:solidFill>
                  <a:srgbClr val="636D78"/>
                </a:solidFill>
                <a:latin typeface="Songti SC Black" panose="02010600040101010101" pitchFamily="2" charset="-122"/>
                <a:ea typeface="Songti SC Black" panose="02010600040101010101" pitchFamily="2" charset="-122"/>
              </a:rPr>
              <a:t>1970 </a:t>
            </a:r>
            <a:r>
              <a:rPr lang="zh-CN" altLang="en-US" sz="1200" b="1" dirty="0">
                <a:solidFill>
                  <a:srgbClr val="636D78"/>
                </a:solidFill>
                <a:latin typeface="Songti SC Black" panose="02010600040101010101" pitchFamily="2" charset="-122"/>
                <a:ea typeface="Songti SC Black" panose="02010600040101010101" pitchFamily="2" charset="-122"/>
              </a:rPr>
              <a:t>年，当神经网络研究的</a:t>
            </a:r>
            <a:r>
              <a:rPr lang="zh-CN" altLang="en-US" sz="1200" b="1" dirty="0">
                <a:solidFill>
                  <a:schemeClr val="accent2"/>
                </a:solidFill>
                <a:latin typeface="Songti SC Black" panose="02010600040101010101" pitchFamily="2" charset="-122"/>
                <a:ea typeface="Songti SC Black" panose="02010600040101010101" pitchFamily="2" charset="-122"/>
              </a:rPr>
              <a:t>第一个寒冬</a:t>
            </a:r>
            <a:r>
              <a:rPr lang="zh-CN" altLang="en-US" sz="1200" b="1" dirty="0">
                <a:solidFill>
                  <a:srgbClr val="636D78"/>
                </a:solidFill>
                <a:latin typeface="Songti SC Black" panose="02010600040101010101" pitchFamily="2" charset="-122"/>
                <a:ea typeface="Songti SC Black" panose="02010600040101010101" pitchFamily="2" charset="-122"/>
              </a:rPr>
              <a:t>降临时，在英国的爱丁堡大学，一位 </a:t>
            </a:r>
            <a:r>
              <a:rPr lang="en-US" altLang="zh-CN" sz="1200" b="1" dirty="0">
                <a:solidFill>
                  <a:srgbClr val="636D78"/>
                </a:solidFill>
                <a:latin typeface="Songti SC Black" panose="02010600040101010101" pitchFamily="2" charset="-122"/>
                <a:ea typeface="Songti SC Black" panose="02010600040101010101" pitchFamily="2" charset="-122"/>
              </a:rPr>
              <a:t>23 </a:t>
            </a:r>
            <a:r>
              <a:rPr lang="zh-CN" altLang="en-US" sz="1200" b="1" dirty="0">
                <a:solidFill>
                  <a:srgbClr val="636D78"/>
                </a:solidFill>
                <a:latin typeface="Songti SC Black" panose="02010600040101010101" pitchFamily="2" charset="-122"/>
                <a:ea typeface="Songti SC Black" panose="02010600040101010101" pitchFamily="2" charset="-122"/>
              </a:rPr>
              <a:t>岁的年轻人 </a:t>
            </a:r>
            <a:r>
              <a:rPr lang="en-US" sz="1200" b="1" dirty="0">
                <a:solidFill>
                  <a:schemeClr val="accent2"/>
                </a:solidFill>
                <a:latin typeface="Songti SC Black" panose="02010600040101010101" pitchFamily="2" charset="-122"/>
                <a:ea typeface="Songti SC Black" panose="02010600040101010101" pitchFamily="2" charset="-122"/>
              </a:rPr>
              <a:t>Geoffrey Hinton</a:t>
            </a:r>
            <a:r>
              <a:rPr lang="en-US" sz="1200" b="1" dirty="0">
                <a:solidFill>
                  <a:srgbClr val="636D78"/>
                </a:solidFill>
                <a:latin typeface="Songti SC Black" panose="02010600040101010101" pitchFamily="2" charset="-122"/>
                <a:ea typeface="Songti SC Black" panose="02010600040101010101" pitchFamily="2" charset="-122"/>
              </a:rPr>
              <a:t>，</a:t>
            </a:r>
            <a:r>
              <a:rPr lang="zh-CN" altLang="en-US" sz="1200" b="1" dirty="0">
                <a:solidFill>
                  <a:srgbClr val="636D78"/>
                </a:solidFill>
                <a:latin typeface="Songti SC Black" panose="02010600040101010101" pitchFamily="2" charset="-122"/>
                <a:ea typeface="Songti SC Black" panose="02010600040101010101" pitchFamily="2" charset="-122"/>
              </a:rPr>
              <a:t>刚刚获得心理学的学士学位。</a:t>
            </a:r>
            <a:endParaRPr lang="en-US" altLang="zh-CN" sz="1200" b="1" dirty="0">
              <a:solidFill>
                <a:srgbClr val="636D78"/>
              </a:solidFill>
              <a:latin typeface="Songti SC Black" panose="02010600040101010101" pitchFamily="2" charset="-122"/>
              <a:ea typeface="Songti SC Black" panose="02010600040101010101" pitchFamily="2" charset="-122"/>
            </a:endParaRPr>
          </a:p>
          <a:p>
            <a:pPr lvl="1">
              <a:lnSpc>
                <a:spcPct val="100000"/>
              </a:lnSpc>
            </a:pPr>
            <a:r>
              <a:rPr lang="en-US" sz="1200" b="1" dirty="0">
                <a:solidFill>
                  <a:srgbClr val="636D78"/>
                </a:solidFill>
                <a:latin typeface="Songti SC Black" panose="02010600040101010101" pitchFamily="2" charset="-122"/>
                <a:ea typeface="Songti SC Black" panose="02010600040101010101" pitchFamily="2" charset="-122"/>
              </a:rPr>
              <a:t>Hinton </a:t>
            </a:r>
            <a:r>
              <a:rPr lang="zh-CN" altLang="en-US" sz="1200" b="1" dirty="0">
                <a:solidFill>
                  <a:srgbClr val="636D78"/>
                </a:solidFill>
                <a:latin typeface="Songti SC Black" panose="02010600040101010101" pitchFamily="2" charset="-122"/>
                <a:ea typeface="Songti SC Black" panose="02010600040101010101" pitchFamily="2" charset="-122"/>
              </a:rPr>
              <a:t>六十年代还是中学生就对</a:t>
            </a:r>
            <a:r>
              <a:rPr lang="zh-CN" altLang="en-US" sz="1200" b="1" dirty="0">
                <a:solidFill>
                  <a:schemeClr val="accent2"/>
                </a:solidFill>
                <a:latin typeface="Songti SC Black" panose="02010600040101010101" pitchFamily="2" charset="-122"/>
                <a:ea typeface="Songti SC Black" panose="02010600040101010101" pitchFamily="2" charset="-122"/>
              </a:rPr>
              <a:t>脑科学着迷</a:t>
            </a:r>
            <a:r>
              <a:rPr lang="zh-CN" altLang="en-US" sz="1200" b="1" dirty="0">
                <a:solidFill>
                  <a:srgbClr val="636D78"/>
                </a:solidFill>
                <a:latin typeface="Songti SC Black" panose="02010600040101010101" pitchFamily="2" charset="-122"/>
                <a:ea typeface="Songti SC Black" panose="02010600040101010101" pitchFamily="2" charset="-122"/>
              </a:rPr>
              <a:t>。当时一个同学给他介绍关于大脑记忆的理论是：大脑对于事物和概念的记忆，不是存储在某个单一的地点，而是像全息照片一样，分布式地存在于一个巨大的神经元的网络里。</a:t>
            </a:r>
            <a:endParaRPr lang="en-US" altLang="zh-CN" sz="1200" b="1" dirty="0">
              <a:solidFill>
                <a:srgbClr val="636D78"/>
              </a:solidFill>
              <a:latin typeface="Songti SC Black" panose="02010600040101010101" pitchFamily="2" charset="-122"/>
              <a:ea typeface="Songti SC Black" panose="02010600040101010101" pitchFamily="2" charset="-122"/>
            </a:endParaRPr>
          </a:p>
          <a:p>
            <a:pPr lvl="1">
              <a:lnSpc>
                <a:spcPct val="100000"/>
              </a:lnSpc>
            </a:pPr>
            <a:r>
              <a:rPr lang="zh-CN" altLang="en-US" sz="1200" dirty="0">
                <a:solidFill>
                  <a:schemeClr val="accent2"/>
                </a:solidFill>
                <a:latin typeface="Songti SC" panose="02010600040101010101" pitchFamily="2" charset="-122"/>
                <a:ea typeface="Songti SC" panose="02010600040101010101" pitchFamily="2" charset="-122"/>
              </a:rPr>
              <a:t>分布式表征</a:t>
            </a:r>
            <a:r>
              <a:rPr lang="zh-CN" altLang="en-US" sz="1200" dirty="0">
                <a:solidFill>
                  <a:srgbClr val="636D78"/>
                </a:solidFill>
                <a:latin typeface="Songti SC" panose="02010600040101010101" pitchFamily="2" charset="-122"/>
                <a:ea typeface="Songti SC" panose="02010600040101010101" pitchFamily="2" charset="-122"/>
              </a:rPr>
              <a:t>（</a:t>
            </a:r>
            <a:r>
              <a:rPr lang="en-US" sz="1200" dirty="0">
                <a:solidFill>
                  <a:srgbClr val="636D78"/>
                </a:solidFill>
                <a:latin typeface="Songti SC" panose="02010600040101010101" pitchFamily="2" charset="-122"/>
                <a:ea typeface="Songti SC" panose="02010600040101010101" pitchFamily="2" charset="-122"/>
              </a:rPr>
              <a:t>Distributed Representation）</a:t>
            </a:r>
            <a:r>
              <a:rPr lang="zh-CN" altLang="en-US" sz="1200" dirty="0">
                <a:solidFill>
                  <a:srgbClr val="636D78"/>
                </a:solidFill>
                <a:latin typeface="Songti SC" panose="02010600040101010101" pitchFamily="2" charset="-122"/>
                <a:ea typeface="Songti SC" panose="02010600040101010101" pitchFamily="2" charset="-122"/>
              </a:rPr>
              <a:t>和传统的</a:t>
            </a:r>
            <a:r>
              <a:rPr lang="zh-CN" altLang="en-US" sz="1200" dirty="0">
                <a:solidFill>
                  <a:schemeClr val="accent2"/>
                </a:solidFill>
                <a:latin typeface="Songti SC" panose="02010600040101010101" pitchFamily="2" charset="-122"/>
                <a:ea typeface="Songti SC" panose="02010600040101010101" pitchFamily="2" charset="-122"/>
              </a:rPr>
              <a:t>局部表征</a:t>
            </a:r>
            <a:r>
              <a:rPr lang="zh-CN" altLang="en-US" sz="1200" dirty="0">
                <a:solidFill>
                  <a:srgbClr val="636D78"/>
                </a:solidFill>
                <a:latin typeface="Songti SC" panose="02010600040101010101" pitchFamily="2" charset="-122"/>
                <a:ea typeface="Songti SC" panose="02010600040101010101" pitchFamily="2" charset="-122"/>
              </a:rPr>
              <a:t>（</a:t>
            </a:r>
            <a:r>
              <a:rPr lang="en-US" sz="1200" dirty="0">
                <a:solidFill>
                  <a:srgbClr val="636D78"/>
                </a:solidFill>
                <a:latin typeface="Songti SC" panose="02010600040101010101" pitchFamily="2" charset="-122"/>
                <a:ea typeface="Songti SC" panose="02010600040101010101" pitchFamily="2" charset="-122"/>
              </a:rPr>
              <a:t>Localized Rep.）</a:t>
            </a:r>
            <a:r>
              <a:rPr lang="zh-CN" altLang="en-US" sz="1200" dirty="0">
                <a:solidFill>
                  <a:srgbClr val="636D78"/>
                </a:solidFill>
                <a:latin typeface="Songti SC" panose="02010600040101010101" pitchFamily="2" charset="-122"/>
                <a:ea typeface="Songti SC" panose="02010600040101010101" pitchFamily="2" charset="-122"/>
              </a:rPr>
              <a:t>相比：</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chemeClr val="accent2"/>
                </a:solidFill>
                <a:latin typeface="Songti SC" panose="02010600040101010101" pitchFamily="2" charset="-122"/>
                <a:ea typeface="Songti SC" panose="02010600040101010101" pitchFamily="2" charset="-122"/>
              </a:rPr>
              <a:t>存储效率高很多</a:t>
            </a:r>
            <a:r>
              <a:rPr lang="zh-CN" altLang="en-US" sz="1200" dirty="0">
                <a:solidFill>
                  <a:srgbClr val="636D78"/>
                </a:solidFill>
                <a:latin typeface="Songti SC" panose="02010600040101010101" pitchFamily="2" charset="-122"/>
                <a:ea typeface="Songti SC" panose="02010600040101010101" pitchFamily="2" charset="-122"/>
              </a:rPr>
              <a:t>：线性增加的神经元数目，可以表达指数级增加的大量不同概念。</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chemeClr val="accent2"/>
                </a:solidFill>
                <a:latin typeface="Songti SC" panose="02010600040101010101" pitchFamily="2" charset="-122"/>
                <a:ea typeface="Songti SC" panose="02010600040101010101" pitchFamily="2" charset="-122"/>
              </a:rPr>
              <a:t>鲁棒性好</a:t>
            </a:r>
            <a:r>
              <a:rPr lang="zh-CN" altLang="en-US" sz="1200" dirty="0">
                <a:solidFill>
                  <a:srgbClr val="636D78"/>
                </a:solidFill>
                <a:latin typeface="Songti SC" panose="02010600040101010101" pitchFamily="2" charset="-122"/>
                <a:ea typeface="Songti SC" panose="02010600040101010101" pitchFamily="2" charset="-122"/>
              </a:rPr>
              <a:t>：即使局部出现硬件故障，信息的表达不会受到根本性的破坏。</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zh-CN" altLang="en-US" sz="1200" b="1" dirty="0">
                <a:solidFill>
                  <a:srgbClr val="636D78"/>
                </a:solidFill>
                <a:latin typeface="Songti SC Black" panose="02010600040101010101" pitchFamily="2" charset="-122"/>
                <a:ea typeface="Songti SC Black" panose="02010600040101010101" pitchFamily="2" charset="-122"/>
              </a:rPr>
              <a:t>这个理念让 </a:t>
            </a:r>
            <a:r>
              <a:rPr lang="en-US" sz="1200" b="1" dirty="0">
                <a:solidFill>
                  <a:srgbClr val="636D78"/>
                </a:solidFill>
                <a:latin typeface="Songti SC Black" panose="02010600040101010101" pitchFamily="2" charset="-122"/>
                <a:ea typeface="Songti SC Black" panose="02010600040101010101" pitchFamily="2" charset="-122"/>
              </a:rPr>
              <a:t>Hinton </a:t>
            </a:r>
            <a:r>
              <a:rPr lang="zh-CN" altLang="en-US" sz="1200" b="1" dirty="0">
                <a:solidFill>
                  <a:srgbClr val="636D78"/>
                </a:solidFill>
                <a:latin typeface="Songti SC Black" panose="02010600040101010101" pitchFamily="2" charset="-122"/>
                <a:ea typeface="Songti SC Black" panose="02010600040101010101" pitchFamily="2" charset="-122"/>
              </a:rPr>
              <a:t>顿悟，使他 </a:t>
            </a:r>
            <a:r>
              <a:rPr lang="en-US" altLang="zh-CN" sz="1200" b="1" dirty="0">
                <a:solidFill>
                  <a:srgbClr val="636D78"/>
                </a:solidFill>
                <a:latin typeface="Songti SC Black" panose="02010600040101010101" pitchFamily="2" charset="-122"/>
                <a:ea typeface="Songti SC Black" panose="02010600040101010101" pitchFamily="2" charset="-122"/>
              </a:rPr>
              <a:t>40 </a:t>
            </a:r>
            <a:r>
              <a:rPr lang="zh-CN" altLang="en-US" sz="1200" b="1" dirty="0">
                <a:solidFill>
                  <a:srgbClr val="636D78"/>
                </a:solidFill>
                <a:latin typeface="Songti SC Black" panose="02010600040101010101" pitchFamily="2" charset="-122"/>
                <a:ea typeface="Songti SC Black" panose="02010600040101010101" pitchFamily="2" charset="-122"/>
              </a:rPr>
              <a:t>多年来一致在</a:t>
            </a:r>
            <a:r>
              <a:rPr lang="zh-CN" altLang="en-US" sz="1200" b="1" dirty="0">
                <a:solidFill>
                  <a:schemeClr val="accent2"/>
                </a:solidFill>
                <a:latin typeface="Songti SC Black" panose="02010600040101010101" pitchFamily="2" charset="-122"/>
                <a:ea typeface="Songti SC Black" panose="02010600040101010101" pitchFamily="2" charset="-122"/>
              </a:rPr>
              <a:t>神经网络</a:t>
            </a:r>
            <a:r>
              <a:rPr lang="zh-CN" altLang="en-US" sz="1200" b="1" dirty="0">
                <a:solidFill>
                  <a:srgbClr val="636D78"/>
                </a:solidFill>
                <a:latin typeface="Songti SC Black" panose="02010600040101010101" pitchFamily="2" charset="-122"/>
                <a:ea typeface="Songti SC Black" panose="02010600040101010101" pitchFamily="2" charset="-122"/>
              </a:rPr>
              <a:t>研究的领域内坚持。 </a:t>
            </a:r>
            <a:endParaRPr lang="en-US" altLang="zh-CN" sz="1200" b="1" dirty="0">
              <a:solidFill>
                <a:srgbClr val="636D78"/>
              </a:solidFill>
              <a:latin typeface="Songti SC Black" panose="02010600040101010101" pitchFamily="2" charset="-122"/>
              <a:ea typeface="Songti SC Black"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本科毕业后，</a:t>
            </a:r>
            <a:r>
              <a:rPr lang="en-US"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选择继续在爱丁堡大学读研，把人工智能作为自己的博士研究方向。</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en-US" altLang="zh-CN" sz="1200" dirty="0">
                <a:solidFill>
                  <a:srgbClr val="636D78"/>
                </a:solidFill>
                <a:latin typeface="Songti SC" panose="02010600040101010101" pitchFamily="2" charset="-122"/>
                <a:ea typeface="Songti SC" panose="02010600040101010101" pitchFamily="2" charset="-122"/>
              </a:rPr>
              <a:t>1978 </a:t>
            </a:r>
            <a:r>
              <a:rPr lang="zh-CN" altLang="en-US" sz="1200" dirty="0">
                <a:solidFill>
                  <a:srgbClr val="636D78"/>
                </a:solidFill>
                <a:latin typeface="Songti SC" panose="02010600040101010101" pitchFamily="2" charset="-122"/>
                <a:ea typeface="Songti SC" panose="02010600040101010101" pitchFamily="2" charset="-122"/>
              </a:rPr>
              <a:t>年，</a:t>
            </a:r>
            <a:r>
              <a:rPr lang="en-US"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在爱丁堡获得博士学位后，来到美国继续他的研究工作。</a:t>
            </a:r>
            <a:endParaRPr lang="en-US" sz="1200" dirty="0">
              <a:solidFill>
                <a:srgbClr val="636D78"/>
              </a:solidFill>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0A138EFB-C91F-6C40-AAA2-07EE8C8626C9}"/>
              </a:ext>
            </a:extLst>
          </p:cNvPr>
          <p:cNvPicPr>
            <a:picLocks noChangeAspect="1"/>
          </p:cNvPicPr>
          <p:nvPr/>
        </p:nvPicPr>
        <p:blipFill>
          <a:blip r:embed="rId2"/>
          <a:stretch>
            <a:fillRect/>
          </a:stretch>
        </p:blipFill>
        <p:spPr>
          <a:xfrm>
            <a:off x="8317851" y="2273996"/>
            <a:ext cx="3184802" cy="1582386"/>
          </a:xfrm>
          <a:prstGeom prst="rect">
            <a:avLst/>
          </a:prstGeom>
        </p:spPr>
      </p:pic>
    </p:spTree>
    <p:extLst>
      <p:ext uri="{BB962C8B-B14F-4D97-AF65-F5344CB8AC3E}">
        <p14:creationId xmlns:p14="http://schemas.microsoft.com/office/powerpoint/2010/main" val="225521888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0DBDEC3-17C4-314A-88FF-2408A27B63F0}"/>
              </a:ext>
            </a:extLst>
          </p:cNvPr>
          <p:cNvSpPr/>
          <p:nvPr/>
        </p:nvSpPr>
        <p:spPr>
          <a:xfrm>
            <a:off x="787077" y="694480"/>
            <a:ext cx="5191691" cy="821803"/>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3600" b="1" dirty="0">
                <a:latin typeface="Songti SC" panose="02010600040101010101" pitchFamily="2" charset="-122"/>
                <a:ea typeface="Songti SC" panose="02010600040101010101" pitchFamily="2" charset="-122"/>
              </a:rPr>
              <a:t>深度学习技术的发展</a:t>
            </a:r>
          </a:p>
        </p:txBody>
      </p:sp>
      <p:sp>
        <p:nvSpPr>
          <p:cNvPr id="37" name="Text Placeholder 2">
            <a:extLst>
              <a:ext uri="{FF2B5EF4-FFF2-40B4-BE49-F238E27FC236}">
                <a16:creationId xmlns:a16="http://schemas.microsoft.com/office/drawing/2014/main" id="{F4697467-EB45-7D4B-8695-822E8CDBAC08}"/>
              </a:ext>
            </a:extLst>
          </p:cNvPr>
          <p:cNvSpPr txBox="1"/>
          <p:nvPr/>
        </p:nvSpPr>
        <p:spPr>
          <a:xfrm>
            <a:off x="787077" y="1768966"/>
            <a:ext cx="7331991" cy="38882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 altLang="zh-CN" sz="1600" b="1" dirty="0">
                <a:solidFill>
                  <a:srgbClr val="636D78"/>
                </a:solidFill>
                <a:latin typeface="Songti SC Black" panose="02010600040101010101" pitchFamily="2" charset="-122"/>
                <a:ea typeface="Songti SC Black" panose="02010600040101010101" pitchFamily="2" charset="-122"/>
              </a:rPr>
              <a:t>D</a:t>
            </a:r>
            <a:r>
              <a:rPr lang="en-US" altLang="zh-CN" sz="1600" b="1" dirty="0">
                <a:solidFill>
                  <a:srgbClr val="636D78"/>
                </a:solidFill>
                <a:latin typeface="Songti SC Black" panose="02010600040101010101" pitchFamily="2" charset="-122"/>
                <a:ea typeface="Songti SC Black" panose="02010600040101010101" pitchFamily="2" charset="-122"/>
              </a:rPr>
              <a:t>.</a:t>
            </a:r>
            <a:r>
              <a:rPr lang="zh-CN" altLang="en-US" sz="1600" b="1" dirty="0">
                <a:solidFill>
                  <a:srgbClr val="636D78"/>
                </a:solidFill>
                <a:latin typeface="Songti SC Black" panose="02010600040101010101" pitchFamily="2" charset="-122"/>
                <a:ea typeface="Songti SC Black" panose="02010600040101010101" pitchFamily="2" charset="-122"/>
              </a:rPr>
              <a:t> </a:t>
            </a:r>
            <a:r>
              <a:rPr lang="en" altLang="zh-CN" sz="1600" b="1" dirty="0" err="1">
                <a:solidFill>
                  <a:srgbClr val="636D78"/>
                </a:solidFill>
                <a:latin typeface="Songti SC Black" panose="02010600040101010101" pitchFamily="2" charset="-122"/>
                <a:ea typeface="Songti SC Black" panose="02010600040101010101" pitchFamily="2" charset="-122"/>
              </a:rPr>
              <a:t>Rumelhart</a:t>
            </a:r>
            <a:r>
              <a:rPr lang="en" altLang="zh-CN" sz="1600" b="1" dirty="0">
                <a:solidFill>
                  <a:srgbClr val="636D78"/>
                </a:solidFill>
                <a:latin typeface="Songti SC Black" panose="02010600040101010101" pitchFamily="2" charset="-122"/>
                <a:ea typeface="Songti SC Black" panose="02010600040101010101" pitchFamily="2" charset="-122"/>
              </a:rPr>
              <a:t> &amp; BP Algorithm</a:t>
            </a: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神经网络被 </a:t>
            </a:r>
            <a:r>
              <a:rPr lang="en-US" altLang="zh-CN" sz="1200" dirty="0">
                <a:solidFill>
                  <a:srgbClr val="636D78"/>
                </a:solidFill>
                <a:latin typeface="Songti SC" panose="02010600040101010101" pitchFamily="2" charset="-122"/>
                <a:ea typeface="Songti SC" panose="02010600040101010101" pitchFamily="2" charset="-122"/>
              </a:rPr>
              <a:t>Minsky </a:t>
            </a:r>
            <a:r>
              <a:rPr lang="zh-CN" altLang="en-US" sz="1200" dirty="0">
                <a:solidFill>
                  <a:srgbClr val="636D78"/>
                </a:solidFill>
                <a:latin typeface="Songti SC" panose="02010600040101010101" pitchFamily="2" charset="-122"/>
                <a:ea typeface="Songti SC" panose="02010600040101010101" pitchFamily="2" charset="-122"/>
              </a:rPr>
              <a:t>诟病的问题：</a:t>
            </a:r>
            <a:r>
              <a:rPr lang="zh-CN" altLang="en-US" sz="1200" b="1" dirty="0">
                <a:solidFill>
                  <a:schemeClr val="accent2"/>
                </a:solidFill>
                <a:latin typeface="Songti SC Black" panose="02010600040101010101" pitchFamily="2" charset="-122"/>
                <a:ea typeface="Songti SC Black" panose="02010600040101010101" pitchFamily="2" charset="-122"/>
              </a:rPr>
              <a:t>巨大的计算量；</a:t>
            </a:r>
            <a:r>
              <a:rPr lang="en-US" altLang="zh-CN" sz="1200" b="1" dirty="0">
                <a:solidFill>
                  <a:schemeClr val="accent2"/>
                </a:solidFill>
                <a:latin typeface="Songti SC Black" panose="02010600040101010101" pitchFamily="2" charset="-122"/>
                <a:ea typeface="Songti SC Black" panose="02010600040101010101" pitchFamily="2" charset="-122"/>
              </a:rPr>
              <a:t>XOR </a:t>
            </a:r>
            <a:r>
              <a:rPr lang="zh-CN" altLang="en-US" sz="1200" b="1" dirty="0">
                <a:solidFill>
                  <a:schemeClr val="accent2"/>
                </a:solidFill>
                <a:latin typeface="Songti SC Black" panose="02010600040101010101" pitchFamily="2" charset="-122"/>
                <a:ea typeface="Songti SC Black" panose="02010600040101010101" pitchFamily="2" charset="-122"/>
              </a:rPr>
              <a:t>问题；</a:t>
            </a:r>
            <a:endParaRPr lang="en-US" altLang="zh-CN" sz="1200" b="1" dirty="0">
              <a:solidFill>
                <a:schemeClr val="accent2"/>
              </a:solidFill>
              <a:latin typeface="Songti SC Black" panose="02010600040101010101" pitchFamily="2" charset="-122"/>
              <a:ea typeface="Songti SC Black"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传统的感知器用所谓“</a:t>
            </a:r>
            <a:r>
              <a:rPr lang="zh-CN" altLang="en-US" sz="1200" dirty="0">
                <a:solidFill>
                  <a:schemeClr val="accent2"/>
                </a:solidFill>
                <a:latin typeface="Songti SC" panose="02010600040101010101" pitchFamily="2" charset="-122"/>
                <a:ea typeface="Songti SC" panose="02010600040101010101" pitchFamily="2" charset="-122"/>
              </a:rPr>
              <a:t>梯度下降</a:t>
            </a:r>
            <a:r>
              <a:rPr lang="zh-CN" altLang="en-US" sz="1200" dirty="0">
                <a:solidFill>
                  <a:srgbClr val="636D78"/>
                </a:solidFill>
                <a:latin typeface="Songti SC" panose="02010600040101010101" pitchFamily="2" charset="-122"/>
                <a:ea typeface="Songti SC" panose="02010600040101010101" pitchFamily="2" charset="-122"/>
              </a:rPr>
              <a:t>”的算法纠错时，耗费的计算量和神经元数目的平方成正比，当神经元数目增多，庞大的计算量是当时的硬件无法胜任的。</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r>
              <a:rPr lang="en-US" altLang="zh-CN" sz="1200" dirty="0">
                <a:solidFill>
                  <a:srgbClr val="636D78"/>
                </a:solidFill>
                <a:latin typeface="Songti SC" panose="02010600040101010101" pitchFamily="2" charset="-122"/>
                <a:ea typeface="Songti SC" panose="02010600040101010101" pitchFamily="2" charset="-122"/>
              </a:rPr>
              <a:t>1986 </a:t>
            </a:r>
            <a:r>
              <a:rPr lang="zh-CN" altLang="en-US" sz="1200" dirty="0">
                <a:solidFill>
                  <a:srgbClr val="636D78"/>
                </a:solidFill>
                <a:latin typeface="Songti SC" panose="02010600040101010101" pitchFamily="2" charset="-122"/>
                <a:ea typeface="Songti SC" panose="02010600040101010101" pitchFamily="2" charset="-122"/>
              </a:rPr>
              <a:t>年 </a:t>
            </a:r>
            <a:r>
              <a:rPr lang="en-US" altLang="zh-CN" sz="1200" dirty="0">
                <a:solidFill>
                  <a:srgbClr val="636D78"/>
                </a:solidFill>
                <a:latin typeface="Songti SC" panose="02010600040101010101" pitchFamily="2" charset="-122"/>
                <a:ea typeface="Songti SC" panose="02010600040101010101" pitchFamily="2" charset="-122"/>
              </a:rPr>
              <a:t>7 </a:t>
            </a:r>
            <a:r>
              <a:rPr lang="zh-CN" altLang="en-US" sz="1200" dirty="0">
                <a:solidFill>
                  <a:srgbClr val="636D78"/>
                </a:solidFill>
                <a:latin typeface="Songti SC" panose="02010600040101010101" pitchFamily="2" charset="-122"/>
                <a:ea typeface="Songti SC" panose="02010600040101010101" pitchFamily="2" charset="-122"/>
              </a:rPr>
              <a:t>月，</a:t>
            </a:r>
            <a:r>
              <a:rPr lang="en" altLang="zh-CN" sz="1200" dirty="0">
                <a:solidFill>
                  <a:srgbClr val="636D78"/>
                </a:solidFill>
                <a:latin typeface="Songti SC" panose="02010600040101010101" pitchFamily="2" charset="-122"/>
                <a:ea typeface="Songti SC" panose="02010600040101010101" pitchFamily="2" charset="-122"/>
              </a:rPr>
              <a:t>Hinton </a:t>
            </a:r>
            <a:r>
              <a:rPr lang="zh-CN" altLang="en-US" sz="1200" dirty="0">
                <a:solidFill>
                  <a:srgbClr val="636D78"/>
                </a:solidFill>
                <a:latin typeface="Songti SC" panose="02010600040101010101" pitchFamily="2" charset="-122"/>
                <a:ea typeface="Songti SC" panose="02010600040101010101" pitchFamily="2" charset="-122"/>
              </a:rPr>
              <a:t>和 </a:t>
            </a:r>
            <a:r>
              <a:rPr lang="en" altLang="zh-CN" sz="1200" i="1" dirty="0">
                <a:solidFill>
                  <a:schemeClr val="accent2"/>
                </a:solidFill>
                <a:latin typeface="Songti SC" panose="02010600040101010101" pitchFamily="2" charset="-122"/>
                <a:ea typeface="Songti SC" panose="02010600040101010101" pitchFamily="2" charset="-122"/>
              </a:rPr>
              <a:t>David </a:t>
            </a:r>
            <a:r>
              <a:rPr lang="en" altLang="zh-CN" sz="1200" i="1" dirty="0" err="1">
                <a:solidFill>
                  <a:schemeClr val="accent2"/>
                </a:solidFill>
                <a:latin typeface="Songti SC" panose="02010600040101010101" pitchFamily="2" charset="-122"/>
                <a:ea typeface="Songti SC" panose="02010600040101010101" pitchFamily="2" charset="-122"/>
              </a:rPr>
              <a:t>Rumelhart</a:t>
            </a:r>
            <a:r>
              <a:rPr lang="en" altLang="zh-CN" sz="1200" i="1" dirty="0">
                <a:solidFill>
                  <a:schemeClr val="accent2"/>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合作在 </a:t>
            </a:r>
            <a:r>
              <a:rPr lang="en" altLang="zh-CN" sz="1200" dirty="0">
                <a:solidFill>
                  <a:srgbClr val="636D78"/>
                </a:solidFill>
                <a:latin typeface="Songti SC" panose="02010600040101010101" pitchFamily="2" charset="-122"/>
                <a:ea typeface="Songti SC" panose="02010600040101010101" pitchFamily="2" charset="-122"/>
              </a:rPr>
              <a:t>Nature </a:t>
            </a:r>
            <a:r>
              <a:rPr lang="zh-CN" altLang="en-US" sz="1200" dirty="0">
                <a:solidFill>
                  <a:srgbClr val="636D78"/>
                </a:solidFill>
                <a:latin typeface="Songti SC" panose="02010600040101010101" pitchFamily="2" charset="-122"/>
                <a:ea typeface="Songti SC" panose="02010600040101010101" pitchFamily="2" charset="-122"/>
              </a:rPr>
              <a:t>杂志上发表论文：</a:t>
            </a:r>
            <a:r>
              <a:rPr lang="en" altLang="zh-CN" sz="1200" i="1" dirty="0">
                <a:solidFill>
                  <a:srgbClr val="636D78"/>
                </a:solidFill>
                <a:latin typeface="Songti SC" panose="02010600040101010101" pitchFamily="2" charset="-122"/>
                <a:ea typeface="Songti SC" panose="02010600040101010101" pitchFamily="2" charset="-122"/>
              </a:rPr>
              <a:t>Learning Representations by Back-propagating Errors.</a:t>
            </a:r>
            <a:r>
              <a:rPr lang="en" altLang="zh-CN" sz="1200" dirty="0">
                <a:solidFill>
                  <a:srgbClr val="636D78"/>
                </a:solidFill>
                <a:latin typeface="Songti SC" panose="02010600040101010101" pitchFamily="2" charset="-122"/>
                <a:ea typeface="Songti SC" panose="02010600040101010101" pitchFamily="2" charset="-122"/>
              </a:rPr>
              <a:t> </a:t>
            </a:r>
            <a:r>
              <a:rPr lang="zh-CN" altLang="en-US" sz="1200" dirty="0">
                <a:solidFill>
                  <a:srgbClr val="636D78"/>
                </a:solidFill>
                <a:latin typeface="Songti SC" panose="02010600040101010101" pitchFamily="2" charset="-122"/>
                <a:ea typeface="Songti SC" panose="02010600040101010101" pitchFamily="2" charset="-122"/>
              </a:rPr>
              <a:t>第一次系统简洁地阐述 </a:t>
            </a:r>
            <a:r>
              <a:rPr lang="en" altLang="zh-CN" sz="1200" dirty="0">
                <a:solidFill>
                  <a:schemeClr val="accent2"/>
                </a:solidFill>
                <a:latin typeface="Songti SC" panose="02010600040101010101" pitchFamily="2" charset="-122"/>
                <a:ea typeface="Songti SC" panose="02010600040101010101" pitchFamily="2" charset="-122"/>
              </a:rPr>
              <a:t>BP </a:t>
            </a:r>
            <a:r>
              <a:rPr lang="zh-CN" altLang="en-US" sz="1200" dirty="0">
                <a:solidFill>
                  <a:schemeClr val="accent2"/>
                </a:solidFill>
                <a:latin typeface="Songti SC" panose="02010600040101010101" pitchFamily="2" charset="-122"/>
                <a:ea typeface="Songti SC" panose="02010600040101010101" pitchFamily="2" charset="-122"/>
              </a:rPr>
              <a:t>算法</a:t>
            </a:r>
            <a:r>
              <a:rPr lang="zh-CN" altLang="en-US" sz="1200" dirty="0">
                <a:solidFill>
                  <a:srgbClr val="636D78"/>
                </a:solidFill>
                <a:latin typeface="Songti SC" panose="02010600040101010101" pitchFamily="2" charset="-122"/>
                <a:ea typeface="Songti SC" panose="02010600040101010101" pitchFamily="2" charset="-122"/>
              </a:rPr>
              <a:t>及其应用：</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反向传播算法把纠错的运算量下降到只和神经元数目本身成正比；</a:t>
            </a:r>
            <a:endParaRPr lang="en-US" altLang="zh-CN" sz="1200" dirty="0">
              <a:solidFill>
                <a:srgbClr val="636D78"/>
              </a:solidFill>
              <a:latin typeface="Songti SC" panose="02010600040101010101" pitchFamily="2" charset="-122"/>
              <a:ea typeface="Songti SC" panose="02010600040101010101" pitchFamily="2" charset="-122"/>
            </a:endParaRPr>
          </a:p>
          <a:p>
            <a:pPr lvl="2">
              <a:lnSpc>
                <a:spcPct val="100000"/>
              </a:lnSpc>
            </a:pPr>
            <a:r>
              <a:rPr lang="en-US" altLang="zh-CN" sz="1200" dirty="0">
                <a:solidFill>
                  <a:srgbClr val="636D78"/>
                </a:solidFill>
                <a:latin typeface="Songti SC" panose="02010600040101010101" pitchFamily="2" charset="-122"/>
                <a:ea typeface="Songti SC" panose="02010600040101010101" pitchFamily="2" charset="-122"/>
              </a:rPr>
              <a:t>BP </a:t>
            </a:r>
            <a:r>
              <a:rPr lang="zh-CN" altLang="en-US" sz="1200" dirty="0">
                <a:solidFill>
                  <a:srgbClr val="636D78"/>
                </a:solidFill>
                <a:latin typeface="Songti SC" panose="02010600040101010101" pitchFamily="2" charset="-122"/>
                <a:ea typeface="Songti SC" panose="02010600040101010101" pitchFamily="2" charset="-122"/>
              </a:rPr>
              <a:t>算法通过在神经网络里增加一个所谓</a:t>
            </a:r>
            <a:r>
              <a:rPr lang="zh-CN" altLang="en-US" sz="1200" dirty="0">
                <a:solidFill>
                  <a:schemeClr val="accent2"/>
                </a:solidFill>
                <a:latin typeface="Songti SC" panose="02010600040101010101" pitchFamily="2" charset="-122"/>
                <a:ea typeface="Songti SC" panose="02010600040101010101" pitchFamily="2" charset="-122"/>
              </a:rPr>
              <a:t>隐层</a:t>
            </a:r>
            <a:r>
              <a:rPr lang="zh-CN" altLang="en-US" sz="1200" dirty="0">
                <a:solidFill>
                  <a:srgbClr val="636D78"/>
                </a:solidFill>
                <a:latin typeface="Songti SC" panose="02010600040101010101" pitchFamily="2" charset="-122"/>
                <a:ea typeface="Songti SC" panose="02010600040101010101" pitchFamily="2" charset="-122"/>
              </a:rPr>
              <a:t>（</a:t>
            </a:r>
            <a:r>
              <a:rPr lang="en-US" altLang="zh-CN" sz="1200" dirty="0">
                <a:solidFill>
                  <a:srgbClr val="636D78"/>
                </a:solidFill>
                <a:latin typeface="Songti SC" panose="02010600040101010101" pitchFamily="2" charset="-122"/>
                <a:ea typeface="Songti SC" panose="02010600040101010101" pitchFamily="2" charset="-122"/>
              </a:rPr>
              <a:t>hidden layer</a:t>
            </a:r>
            <a:r>
              <a:rPr lang="zh-CN" altLang="en-US" sz="1200" dirty="0">
                <a:solidFill>
                  <a:srgbClr val="636D78"/>
                </a:solidFill>
                <a:latin typeface="Songti SC" panose="02010600040101010101" pitchFamily="2" charset="-122"/>
                <a:ea typeface="Songti SC" panose="02010600040101010101" pitchFamily="2" charset="-122"/>
              </a:rPr>
              <a:t>），解决了 </a:t>
            </a:r>
            <a:r>
              <a:rPr lang="en-US" altLang="zh-CN" sz="1200" dirty="0">
                <a:solidFill>
                  <a:schemeClr val="accent2"/>
                </a:solidFill>
                <a:latin typeface="Songti SC" panose="02010600040101010101" pitchFamily="2" charset="-122"/>
                <a:ea typeface="Songti SC" panose="02010600040101010101" pitchFamily="2" charset="-122"/>
              </a:rPr>
              <a:t>XOR </a:t>
            </a:r>
            <a:r>
              <a:rPr lang="zh-CN" altLang="en-US" sz="1200" dirty="0">
                <a:solidFill>
                  <a:schemeClr val="accent2"/>
                </a:solidFill>
                <a:latin typeface="Songti SC" panose="02010600040101010101" pitchFamily="2" charset="-122"/>
                <a:ea typeface="Songti SC" panose="02010600040101010101" pitchFamily="2" charset="-122"/>
              </a:rPr>
              <a:t>难题</a:t>
            </a:r>
            <a:endParaRPr lang="en-US" altLang="zh-CN" sz="1200" dirty="0">
              <a:solidFill>
                <a:schemeClr val="accent2"/>
              </a:solidFill>
              <a:latin typeface="Songti SC" panose="02010600040101010101" pitchFamily="2" charset="-122"/>
              <a:ea typeface="Songti SC" panose="02010600040101010101" pitchFamily="2" charset="-122"/>
            </a:endParaRPr>
          </a:p>
          <a:p>
            <a:pPr lvl="2">
              <a:lnSpc>
                <a:spcPct val="100000"/>
              </a:lnSpc>
            </a:pPr>
            <a:r>
              <a:rPr lang="zh-CN" altLang="en-US" sz="1200" dirty="0">
                <a:solidFill>
                  <a:srgbClr val="636D78"/>
                </a:solidFill>
                <a:latin typeface="Songti SC" panose="02010600040101010101" pitchFamily="2" charset="-122"/>
                <a:ea typeface="Songti SC" panose="02010600040101010101" pitchFamily="2" charset="-122"/>
              </a:rPr>
              <a:t>使用了 </a:t>
            </a:r>
            <a:r>
              <a:rPr lang="en-US" altLang="zh-CN" sz="1200" dirty="0">
                <a:solidFill>
                  <a:schemeClr val="accent2"/>
                </a:solidFill>
                <a:latin typeface="Songti SC" panose="02010600040101010101" pitchFamily="2" charset="-122"/>
                <a:ea typeface="Songti SC" panose="02010600040101010101" pitchFamily="2" charset="-122"/>
              </a:rPr>
              <a:t>BP </a:t>
            </a:r>
            <a:r>
              <a:rPr lang="zh-CN" altLang="en-US" sz="1200" dirty="0">
                <a:solidFill>
                  <a:schemeClr val="accent2"/>
                </a:solidFill>
                <a:latin typeface="Songti SC" panose="02010600040101010101" pitchFamily="2" charset="-122"/>
                <a:ea typeface="Songti SC" panose="02010600040101010101" pitchFamily="2" charset="-122"/>
              </a:rPr>
              <a:t>算法</a:t>
            </a:r>
            <a:r>
              <a:rPr lang="zh-CN" altLang="en-US" sz="1200" dirty="0">
                <a:solidFill>
                  <a:srgbClr val="636D78"/>
                </a:solidFill>
                <a:latin typeface="Songti SC" panose="02010600040101010101" pitchFamily="2" charset="-122"/>
                <a:ea typeface="Songti SC" panose="02010600040101010101" pitchFamily="2" charset="-122"/>
              </a:rPr>
              <a:t>的神经网络在做如形状识别之类的简单工作时，效率比感知器大大提高，八十年代末计算机的运行速度，也比二十年前高了</a:t>
            </a:r>
            <a:r>
              <a:rPr lang="zh-CN" altLang="en-US" sz="1200" dirty="0">
                <a:solidFill>
                  <a:schemeClr val="accent2"/>
                </a:solidFill>
                <a:latin typeface="Songti SC" panose="02010600040101010101" pitchFamily="2" charset="-122"/>
                <a:ea typeface="Songti SC" panose="02010600040101010101" pitchFamily="2" charset="-122"/>
              </a:rPr>
              <a:t>几个数量级；</a:t>
            </a:r>
            <a:endParaRPr lang="en-US" altLang="zh-CN" sz="1200" dirty="0">
              <a:solidFill>
                <a:schemeClr val="accent2"/>
              </a:solidFill>
              <a:latin typeface="Songti SC" panose="02010600040101010101" pitchFamily="2" charset="-122"/>
              <a:ea typeface="Songti SC" panose="02010600040101010101" pitchFamily="2" charset="-122"/>
            </a:endParaRPr>
          </a:p>
          <a:p>
            <a:pPr lvl="1">
              <a:lnSpc>
                <a:spcPct val="100000"/>
              </a:lnSpc>
            </a:pPr>
            <a:r>
              <a:rPr lang="zh-CN" altLang="en-US" sz="1200" dirty="0">
                <a:solidFill>
                  <a:srgbClr val="636D78"/>
                </a:solidFill>
                <a:latin typeface="Songti SC" panose="02010600040101010101" pitchFamily="2" charset="-122"/>
                <a:ea typeface="Songti SC" panose="02010600040101010101" pitchFamily="2" charset="-122"/>
              </a:rPr>
              <a:t>神经网络及其应用的研究</a:t>
            </a:r>
            <a:r>
              <a:rPr lang="zh-CN" altLang="en-US" sz="1200" dirty="0">
                <a:solidFill>
                  <a:schemeClr val="accent2"/>
                </a:solidFill>
                <a:latin typeface="Songti SC" panose="02010600040101010101" pitchFamily="2" charset="-122"/>
                <a:ea typeface="Songti SC" panose="02010600040101010101" pitchFamily="2" charset="-122"/>
              </a:rPr>
              <a:t>开始复苏</a:t>
            </a:r>
            <a:r>
              <a:rPr lang="zh-CN" altLang="en-US" sz="1200" dirty="0">
                <a:solidFill>
                  <a:srgbClr val="636D78"/>
                </a:solidFill>
                <a:latin typeface="Songti SC" panose="02010600040101010101" pitchFamily="2" charset="-122"/>
                <a:ea typeface="Songti SC" panose="02010600040101010101" pitchFamily="2" charset="-122"/>
              </a:rPr>
              <a:t>！</a:t>
            </a:r>
            <a:endParaRPr lang="en-US" altLang="zh-CN" sz="1200" dirty="0">
              <a:solidFill>
                <a:srgbClr val="636D78"/>
              </a:solidFill>
              <a:latin typeface="Songti SC" panose="02010600040101010101" pitchFamily="2" charset="-122"/>
              <a:ea typeface="Songti SC" panose="02010600040101010101" pitchFamily="2" charset="-122"/>
            </a:endParaRPr>
          </a:p>
          <a:p>
            <a:pPr lvl="1">
              <a:lnSpc>
                <a:spcPct val="100000"/>
              </a:lnSpc>
            </a:pPr>
            <a:endParaRPr lang="en-US" altLang="zh-CN" sz="1200" b="1" dirty="0">
              <a:solidFill>
                <a:srgbClr val="636D78"/>
              </a:solidFill>
              <a:latin typeface="Songti SC Black" panose="02010600040101010101" pitchFamily="2" charset="-122"/>
              <a:ea typeface="Songti SC Black" panose="02010600040101010101" pitchFamily="2" charset="-122"/>
            </a:endParaRPr>
          </a:p>
        </p:txBody>
      </p:sp>
      <p:pic>
        <p:nvPicPr>
          <p:cNvPr id="4" name="图片 3">
            <a:extLst>
              <a:ext uri="{FF2B5EF4-FFF2-40B4-BE49-F238E27FC236}">
                <a16:creationId xmlns:a16="http://schemas.microsoft.com/office/drawing/2014/main" id="{F1955133-A864-1647-9A66-C344C1245EB6}"/>
              </a:ext>
            </a:extLst>
          </p:cNvPr>
          <p:cNvPicPr>
            <a:picLocks noChangeAspect="1"/>
          </p:cNvPicPr>
          <p:nvPr/>
        </p:nvPicPr>
        <p:blipFill>
          <a:blip r:embed="rId2"/>
          <a:stretch>
            <a:fillRect/>
          </a:stretch>
        </p:blipFill>
        <p:spPr>
          <a:xfrm>
            <a:off x="8251590" y="2248777"/>
            <a:ext cx="3348107" cy="1575580"/>
          </a:xfrm>
          <a:prstGeom prst="rect">
            <a:avLst/>
          </a:prstGeom>
        </p:spPr>
      </p:pic>
    </p:spTree>
    <p:extLst>
      <p:ext uri="{BB962C8B-B14F-4D97-AF65-F5344CB8AC3E}">
        <p14:creationId xmlns:p14="http://schemas.microsoft.com/office/powerpoint/2010/main" val="21124260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3445</Words>
  <Application>Microsoft Macintosh PowerPoint</Application>
  <PresentationFormat>宽屏</PresentationFormat>
  <Paragraphs>227</Paragraphs>
  <Slides>29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等线 Light</vt:lpstr>
      <vt:lpstr>方正兰亭刊黑_GBK</vt:lpstr>
      <vt:lpstr>黑体</vt:lpstr>
      <vt:lpstr>Songti SC</vt:lpstr>
      <vt:lpstr>Songti SC Black</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405</cp:revision>
  <dcterms:created xsi:type="dcterms:W3CDTF">2021-02-06T15:18:52Z</dcterms:created>
  <dcterms:modified xsi:type="dcterms:W3CDTF">2021-02-08T06:22:14Z</dcterms:modified>
</cp:coreProperties>
</file>